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2.xml" ContentType="application/vnd.openxmlformats-officedocument.presentationml.tags+xml"/>
  <Override PartName="/ppt/notesSlides/notesSlide3.xml" ContentType="application/vnd.openxmlformats-officedocument.presentationml.notesSlide+xml"/>
  <Override PartName="/ppt/tags/tag6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4.xml" ContentType="application/vnd.openxmlformats-officedocument.presentationml.tags+xml"/>
  <Override PartName="/ppt/notesSlides/notesSlide10.xml" ContentType="application/vnd.openxmlformats-officedocument.presentationml.notesSlide+xml"/>
  <Override PartName="/ppt/tags/tag6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66.xml" ContentType="application/vnd.openxmlformats-officedocument.presentationml.tags+xml"/>
  <Override PartName="/ppt/notesSlides/notesSlide39.xml" ContentType="application/vnd.openxmlformats-officedocument.presentationml.notesSlide+xml"/>
  <Override PartName="/ppt/tags/tag67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  <p:sldMasterId id="2147483879" r:id="rId5"/>
  </p:sldMasterIdLst>
  <p:notesMasterIdLst>
    <p:notesMasterId r:id="rId49"/>
  </p:notesMasterIdLst>
  <p:handoutMasterIdLst>
    <p:handoutMasterId r:id="rId50"/>
  </p:handoutMasterIdLst>
  <p:sldIdLst>
    <p:sldId id="380" r:id="rId6"/>
    <p:sldId id="431" r:id="rId7"/>
    <p:sldId id="393" r:id="rId8"/>
    <p:sldId id="381" r:id="rId9"/>
    <p:sldId id="396" r:id="rId10"/>
    <p:sldId id="395" r:id="rId11"/>
    <p:sldId id="398" r:id="rId12"/>
    <p:sldId id="399" r:id="rId13"/>
    <p:sldId id="400" r:id="rId14"/>
    <p:sldId id="437" r:id="rId15"/>
    <p:sldId id="385" r:id="rId16"/>
    <p:sldId id="401" r:id="rId17"/>
    <p:sldId id="402" r:id="rId18"/>
    <p:sldId id="404" r:id="rId19"/>
    <p:sldId id="405" r:id="rId20"/>
    <p:sldId id="432" r:id="rId21"/>
    <p:sldId id="433" r:id="rId22"/>
    <p:sldId id="406" r:id="rId23"/>
    <p:sldId id="434" r:id="rId24"/>
    <p:sldId id="407" r:id="rId25"/>
    <p:sldId id="408" r:id="rId26"/>
    <p:sldId id="409" r:id="rId27"/>
    <p:sldId id="410" r:id="rId28"/>
    <p:sldId id="412" r:id="rId29"/>
    <p:sldId id="411" r:id="rId30"/>
    <p:sldId id="413" r:id="rId31"/>
    <p:sldId id="415" r:id="rId32"/>
    <p:sldId id="416" r:id="rId33"/>
    <p:sldId id="414" r:id="rId34"/>
    <p:sldId id="417" r:id="rId35"/>
    <p:sldId id="418" r:id="rId36"/>
    <p:sldId id="419" r:id="rId37"/>
    <p:sldId id="420" r:id="rId38"/>
    <p:sldId id="422" r:id="rId39"/>
    <p:sldId id="423" r:id="rId40"/>
    <p:sldId id="424" r:id="rId41"/>
    <p:sldId id="425" r:id="rId42"/>
    <p:sldId id="426" r:id="rId43"/>
    <p:sldId id="438" r:id="rId44"/>
    <p:sldId id="439" r:id="rId45"/>
    <p:sldId id="430" r:id="rId46"/>
    <p:sldId id="387" r:id="rId47"/>
    <p:sldId id="388" r:id="rId48"/>
  </p:sldIdLst>
  <p:sldSz cx="9144000" cy="6858000" type="screen4x3"/>
  <p:notesSz cx="6858000" cy="91440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380"/>
            <p14:sldId id="431"/>
            <p14:sldId id="393"/>
            <p14:sldId id="381"/>
            <p14:sldId id="396"/>
            <p14:sldId id="395"/>
            <p14:sldId id="398"/>
            <p14:sldId id="399"/>
            <p14:sldId id="400"/>
            <p14:sldId id="437"/>
            <p14:sldId id="385"/>
            <p14:sldId id="401"/>
            <p14:sldId id="402"/>
            <p14:sldId id="404"/>
            <p14:sldId id="405"/>
            <p14:sldId id="432"/>
            <p14:sldId id="433"/>
            <p14:sldId id="406"/>
            <p14:sldId id="434"/>
            <p14:sldId id="407"/>
            <p14:sldId id="408"/>
            <p14:sldId id="409"/>
            <p14:sldId id="410"/>
            <p14:sldId id="412"/>
            <p14:sldId id="411"/>
            <p14:sldId id="413"/>
            <p14:sldId id="415"/>
            <p14:sldId id="416"/>
            <p14:sldId id="414"/>
            <p14:sldId id="417"/>
            <p14:sldId id="418"/>
            <p14:sldId id="419"/>
            <p14:sldId id="420"/>
            <p14:sldId id="422"/>
            <p14:sldId id="423"/>
            <p14:sldId id="424"/>
            <p14:sldId id="425"/>
            <p14:sldId id="426"/>
            <p14:sldId id="438"/>
            <p14:sldId id="439"/>
            <p14:sldId id="430"/>
            <p14:sldId id="387"/>
            <p14:sldId id="38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llahan, Diana" initials="CD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5813"/>
    <a:srgbClr val="739600"/>
    <a:srgbClr val="D0D0CE"/>
    <a:srgbClr val="B1B3B3"/>
    <a:srgbClr val="888B8D"/>
    <a:srgbClr val="63666A"/>
    <a:srgbClr val="A22B38"/>
    <a:srgbClr val="F2AA00"/>
    <a:srgbClr val="E877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82" autoAdjust="0"/>
    <p:restoredTop sz="56477" autoAdjust="0"/>
  </p:normalViewPr>
  <p:slideViewPr>
    <p:cSldViewPr snapToGrid="0">
      <p:cViewPr varScale="1">
        <p:scale>
          <a:sx n="57" d="100"/>
          <a:sy n="57" d="100"/>
        </p:scale>
        <p:origin x="-268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-5592"/>
    </p:cViewPr>
  </p:sorterViewPr>
  <p:notesViewPr>
    <p:cSldViewPr snapToGrid="0">
      <p:cViewPr varScale="1">
        <p:scale>
          <a:sx n="55" d="100"/>
          <a:sy n="55" d="100"/>
        </p:scale>
        <p:origin x="-2526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tags" Target="tags/tag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0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ED97C-F701-41FC-94E9-109716EC6620}" type="datetimeFigureOut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E7BC8-4270-4E63-AF58-7C8A1912220D}" type="slidenum">
              <a:rPr lang="en-US" smtClean="0"/>
              <a:t>‹#›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39750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7/9/2018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00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1" i="1" dirty="0"/>
              <a:t>Purpose</a:t>
            </a:r>
            <a:r>
              <a:rPr lang="en-US" b="0" i="1" dirty="0"/>
              <a:t>:  </a:t>
            </a:r>
            <a:r>
              <a:rPr lang="en-US" b="0" i="1" dirty="0" smtClean="0"/>
              <a:t>Analyzing </a:t>
            </a:r>
            <a:r>
              <a:rPr lang="en-US" b="0" i="1" dirty="0"/>
              <a:t>a system for potential </a:t>
            </a:r>
            <a:r>
              <a:rPr lang="en-US" b="0" i="1" dirty="0" smtClean="0"/>
              <a:t>failures.</a:t>
            </a:r>
            <a:endParaRPr lang="en-US" b="0" i="1" dirty="0"/>
          </a:p>
          <a:p>
            <a:r>
              <a:rPr lang="en-US" b="1" i="1" dirty="0"/>
              <a:t>Time </a:t>
            </a:r>
            <a:r>
              <a:rPr lang="en-US" b="1" i="1" dirty="0" smtClean="0"/>
              <a:t>Estimate</a:t>
            </a:r>
            <a:r>
              <a:rPr lang="en-US" b="0" i="1" dirty="0" smtClean="0"/>
              <a:t>: </a:t>
            </a:r>
            <a:r>
              <a:rPr lang="en-US" b="0" i="1" dirty="0"/>
              <a:t>10 minutes</a:t>
            </a:r>
          </a:p>
          <a:p>
            <a:r>
              <a:rPr lang="en-US" b="1" i="1" dirty="0"/>
              <a:t>Discussion Points:</a:t>
            </a:r>
          </a:p>
          <a:p>
            <a:pPr marL="171450" indent="-171450">
              <a:buFontTx/>
              <a:buChar char="-"/>
            </a:pPr>
            <a:r>
              <a:rPr lang="en-US" b="0" i="1" dirty="0"/>
              <a:t>What if </a:t>
            </a:r>
            <a:r>
              <a:rPr lang="en-US" b="0" i="1" dirty="0" smtClean="0"/>
              <a:t>the remote </a:t>
            </a:r>
            <a:r>
              <a:rPr lang="en-US" b="0" i="1" dirty="0"/>
              <a:t>mail server connection is refused?</a:t>
            </a:r>
          </a:p>
          <a:p>
            <a:pPr marL="171450" indent="-171450">
              <a:buFontTx/>
              <a:buChar char="-"/>
            </a:pPr>
            <a:r>
              <a:rPr lang="en-US" b="0" i="1" dirty="0"/>
              <a:t>What if </a:t>
            </a:r>
            <a:r>
              <a:rPr lang="en-US" b="0" i="1" dirty="0" smtClean="0"/>
              <a:t>the web </a:t>
            </a:r>
            <a:r>
              <a:rPr lang="en-US" b="0" i="1" dirty="0"/>
              <a:t>server fails?</a:t>
            </a:r>
          </a:p>
          <a:p>
            <a:pPr marL="171450" indent="-171450">
              <a:buFontTx/>
              <a:buChar char="-"/>
            </a:pPr>
            <a:r>
              <a:rPr lang="en-US" b="0" i="1" dirty="0"/>
              <a:t>What if </a:t>
            </a:r>
            <a:r>
              <a:rPr lang="en-US" b="0" i="1" dirty="0" smtClean="0"/>
              <a:t>the web </a:t>
            </a:r>
            <a:r>
              <a:rPr lang="en-US" b="0" i="1" dirty="0"/>
              <a:t>server disk becomes full?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99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dirty="0"/>
              <a:t>This section goes over Twelve-Factor methodology.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55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dirty="0"/>
              <a:t>Ask students to name some web apps / services they rely on.</a:t>
            </a:r>
          </a:p>
          <a:p>
            <a:r>
              <a:rPr lang="en-US" b="0" i="1" dirty="0"/>
              <a:t>And if they have experienced any downtime with those services.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07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Heroku (https://www.heroku.com/)  is a 'Platform as a Service (PaaS</a:t>
            </a:r>
            <a:r>
              <a:rPr lang="en-US" dirty="0" smtClean="0"/>
              <a:t>)'. It </a:t>
            </a:r>
            <a:r>
              <a:rPr lang="en-US" dirty="0"/>
              <a:t>was created in 2007 and probably the 'first' cloud platform. </a:t>
            </a:r>
            <a:r>
              <a:rPr lang="en-US" dirty="0" smtClean="0"/>
              <a:t>Initially</a:t>
            </a:r>
            <a:r>
              <a:rPr lang="en-US" dirty="0"/>
              <a:t>, it supported Ruby on Rails applications (now it supports many more languages). </a:t>
            </a:r>
            <a:r>
              <a:rPr lang="en-US" dirty="0" err="1" smtClean="0"/>
              <a:t>Heroku</a:t>
            </a:r>
            <a:r>
              <a:rPr lang="en-US" dirty="0" smtClean="0"/>
              <a:t> </a:t>
            </a:r>
            <a:r>
              <a:rPr lang="en-US" dirty="0"/>
              <a:t>became very popular because it made deploying scalable applications very easy.</a:t>
            </a:r>
          </a:p>
          <a:p>
            <a:r>
              <a:rPr lang="en-US" dirty="0"/>
              <a:t>Acquired by Salesforce in 2010.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1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dirty="0"/>
              <a:t>We will examine each of these factors in detail in next sections.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6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u="none" dirty="0"/>
              <a:t>Do a survey of students on which version control systems they use</a:t>
            </a:r>
            <a:r>
              <a:rPr lang="en-US" b="0" i="1" u="none" dirty="0" smtClean="0"/>
              <a:t>. </a:t>
            </a:r>
            <a:r>
              <a:rPr lang="en-US" b="0" i="1" u="none" dirty="0"/>
              <a:t>Count the number of people using git / svn / perforce, etc.</a:t>
            </a:r>
          </a:p>
          <a:p>
            <a:r>
              <a:rPr lang="en-US" b="0" i="1" u="none" dirty="0"/>
              <a:t>Also,</a:t>
            </a:r>
            <a:r>
              <a:rPr lang="en-US" b="0" i="1" u="none" baseline="0" dirty="0"/>
              <a:t> </a:t>
            </a:r>
            <a:r>
              <a:rPr lang="en-US" b="0" i="1" u="none" dirty="0"/>
              <a:t>ask students about what they like / dislike in version control systems they have used.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10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u="none" dirty="0"/>
              <a:t>Explanation next slide.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4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dirty="0"/>
              <a:t>Ask students to outline some of the best practices they have used for deployments.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  <a:endParaRPr lang="en-US" dirty="0"/>
          </a:p>
          <a:p>
            <a:r>
              <a:rPr lang="en-US" dirty="0"/>
              <a:t>Adopting best practices in version control can ensure smooth deployments.</a:t>
            </a:r>
          </a:p>
          <a:p>
            <a:r>
              <a:rPr lang="en-US" dirty="0"/>
              <a:t>Here are some best practices – from git version control </a:t>
            </a:r>
            <a:r>
              <a:rPr lang="en-US" dirty="0" smtClean="0"/>
              <a:t>system.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33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Languages like python have a pretty sophisticated packaging / modules system.  So it is easy to define all the dependencies.</a:t>
            </a:r>
          </a:p>
          <a:p>
            <a:endParaRPr lang="en-US" dirty="0"/>
          </a:p>
          <a:p>
            <a:r>
              <a:rPr lang="en-US" dirty="0"/>
              <a:t>However, if the app depends on system libraries (like ImageMagic, or  libc++) we need to make sure those are installed as well.</a:t>
            </a:r>
          </a:p>
          <a:p>
            <a:r>
              <a:rPr lang="en-US" dirty="0"/>
              <a:t>This is usually done by containers like Docker that ensures we have exact libraries present in the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45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When using Python it is recommended to create a virtual environment for for the application.</a:t>
            </a:r>
          </a:p>
          <a:p>
            <a:r>
              <a:rPr lang="en-US" dirty="0"/>
              <a:t>Do not install / update system modules – as it may break other scripts that depend on the system lib.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53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dirty="0"/>
              <a:t>Please review the course objectives with students.   Also, ask them why they are taking this course and what are they hoping to achieve.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5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There are multiple formats for specifying config.</a:t>
            </a:r>
          </a:p>
          <a:p>
            <a:r>
              <a:rPr lang="en-US" dirty="0"/>
              <a:t>XML, JSON, YAML , PLAIN TEXT</a:t>
            </a:r>
          </a:p>
          <a:p>
            <a:endParaRPr lang="en-US" dirty="0"/>
          </a:p>
          <a:p>
            <a:r>
              <a:rPr lang="en-US" dirty="0"/>
              <a:t>XML has been popular in Java environments.  However, other simpler formats like YAML  and PLAIN-TEXT are getting more adoption.</a:t>
            </a:r>
          </a:p>
          <a:p>
            <a:r>
              <a:rPr lang="en-US" dirty="0"/>
              <a:t>Choose a format that is supported by your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95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Each developer / environment will have a customized file. </a:t>
            </a:r>
            <a:r>
              <a:rPr lang="en-US" dirty="0" smtClean="0"/>
              <a:t>This </a:t>
            </a:r>
            <a:r>
              <a:rPr lang="en-US" dirty="0"/>
              <a:t>file is not checked into version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21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  <a:endParaRPr lang="en-US" dirty="0"/>
          </a:p>
          <a:p>
            <a:r>
              <a:rPr lang="en-US" dirty="0"/>
              <a:t>When specifying the environment before running the commands, we make sure those env settings are in effect.</a:t>
            </a:r>
          </a:p>
          <a:p>
            <a:r>
              <a:rPr lang="en-US" dirty="0"/>
              <a:t>This allows a developer to work efficiently with many environments (dev, qa, staging).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58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Most web applications depend on some sort of data storage / database for storing data.</a:t>
            </a:r>
          </a:p>
          <a:p>
            <a:r>
              <a:rPr lang="en-US" dirty="0"/>
              <a:t>MySQL is a very popular relational database.  It is open source and very easy to use.</a:t>
            </a:r>
          </a:p>
          <a:p>
            <a:r>
              <a:rPr lang="en-US" dirty="0"/>
              <a:t>PostgreSQL is also very popular due to its scalability.</a:t>
            </a:r>
          </a:p>
          <a:p>
            <a:endParaRPr lang="en-US" dirty="0"/>
          </a:p>
          <a:p>
            <a:r>
              <a:rPr lang="en-US" dirty="0"/>
              <a:t>Now, cloud vendors are providing 'database as service' that simplifies operations (backups , restore, failover).</a:t>
            </a:r>
          </a:p>
          <a:p>
            <a:r>
              <a:rPr lang="en-US" dirty="0"/>
              <a:t>Amazon's RDS (Relational Database Service) is one such service.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27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When we load properties from code, the right env properties get loaded (stage, prod, etc</a:t>
            </a:r>
            <a:r>
              <a:rPr lang="en-US" dirty="0" smtClean="0"/>
              <a:t>.).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83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dirty="0"/>
              <a:t>This shows a typical development and deployment process.</a:t>
            </a:r>
          </a:p>
          <a:p>
            <a:r>
              <a:rPr lang="en-US" b="0" i="1" dirty="0"/>
              <a:t>Build turns code into a release.</a:t>
            </a:r>
          </a:p>
          <a:p>
            <a:r>
              <a:rPr lang="en-US" b="0" i="1" dirty="0"/>
              <a:t>Release is then deployed into various environments.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94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  <a:endParaRPr lang="en-US" dirty="0"/>
          </a:p>
          <a:p>
            <a:r>
              <a:rPr lang="en-US" dirty="0"/>
              <a:t>Build tools for Java: Maven, Gradle.</a:t>
            </a:r>
          </a:p>
          <a:p>
            <a:r>
              <a:rPr lang="en-US" dirty="0"/>
              <a:t>Build tools for C: Make, Automake.</a:t>
            </a:r>
          </a:p>
          <a:p>
            <a:r>
              <a:rPr lang="en-US" dirty="0"/>
              <a:t>Build tools for Ruby: </a:t>
            </a:r>
            <a:r>
              <a:rPr lang="en-US" dirty="0" smtClean="0"/>
              <a:t>Ruby </a:t>
            </a:r>
            <a:r>
              <a:rPr lang="en-US" dirty="0"/>
              <a:t>build-tool.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79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dirty="0"/>
              <a:t>Usually, apps are developed in an IDE and also run within an IDE.</a:t>
            </a:r>
          </a:p>
          <a:p>
            <a:r>
              <a:rPr lang="en-US" b="0" i="1" dirty="0"/>
              <a:t>But in production, it is a different execution environment.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State-less and Share-Nothing architecture allows an app to be scaled easily.</a:t>
            </a:r>
          </a:p>
          <a:p>
            <a:r>
              <a:rPr lang="en-US" dirty="0"/>
              <a:t>When demand goes up, more processes can be spun up.</a:t>
            </a:r>
          </a:p>
          <a:p>
            <a:r>
              <a:rPr lang="en-US" dirty="0"/>
              <a:t>When demand subsides, processes can be shut down.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https://12factor.net/processes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16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  <a:endParaRPr lang="en-US" dirty="0"/>
          </a:p>
          <a:p>
            <a:r>
              <a:rPr lang="en-US" dirty="0"/>
              <a:t>https://12factor.net/processes</a:t>
            </a:r>
          </a:p>
          <a:p>
            <a:endParaRPr lang="en-US" dirty="0"/>
          </a:p>
          <a:p>
            <a:r>
              <a:rPr lang="en-US" dirty="0" err="1"/>
              <a:t>Memcached</a:t>
            </a:r>
            <a:r>
              <a:rPr lang="en-US" dirty="0"/>
              <a:t>: Free &amp; open source, high-performance, distributed memory object caching system, generic in nature, but intended for use in speeding up dynamic web applications by alleviating database load.</a:t>
            </a:r>
          </a:p>
          <a:p>
            <a:endParaRPr lang="en-US" dirty="0"/>
          </a:p>
          <a:p>
            <a:r>
              <a:rPr lang="en-US" dirty="0"/>
              <a:t>Redis: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is an open source (BSD licensed), in-memory data structure store, used as a database, cache and message broker.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4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Apache is a popular web server that supports multiple language stacks: PHP, Python, Java, etc.</a:t>
            </a:r>
          </a:p>
          <a:p>
            <a:r>
              <a:rPr lang="en-US" dirty="0"/>
              <a:t>https://httpd.apache.org/</a:t>
            </a:r>
          </a:p>
          <a:p>
            <a:endParaRPr lang="en-US" dirty="0"/>
          </a:p>
          <a:p>
            <a:r>
              <a:rPr lang="en-US" dirty="0"/>
              <a:t>Nginx is another very popular web server, focused on performance.</a:t>
            </a:r>
          </a:p>
          <a:p>
            <a:r>
              <a:rPr lang="en-US" dirty="0"/>
              <a:t>https://www.nginx.com/</a:t>
            </a:r>
          </a:p>
          <a:p>
            <a:endParaRPr lang="en-US" dirty="0"/>
          </a:p>
          <a:p>
            <a:r>
              <a:rPr lang="en-US" dirty="0"/>
              <a:t>Tomcat is a popular as a Java web container.</a:t>
            </a:r>
          </a:p>
          <a:p>
            <a:r>
              <a:rPr lang="en-US" dirty="0"/>
              <a:t>http://tomcat.apache.org/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2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dirty="0"/>
              <a:t>In this section, we will </a:t>
            </a:r>
            <a:r>
              <a:rPr lang="en-US" b="0" i="1" dirty="0" smtClean="0"/>
              <a:t>discuss building resilient applications</a:t>
            </a:r>
            <a:r>
              <a:rPr lang="en-US" b="0" i="1" dirty="0"/>
              <a:t>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8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  <a:endParaRPr lang="en-US" dirty="0"/>
          </a:p>
          <a:p>
            <a:r>
              <a:rPr lang="en-US" dirty="0"/>
              <a:t>Unix popularized the process model.  The Unix/Linux operating system can run multiple processes.  Each process will have a unique id.  A moderate machine can run thousands or processes.  </a:t>
            </a:r>
          </a:p>
          <a:p>
            <a:r>
              <a:rPr lang="en-US" dirty="0"/>
              <a:t>Some processes are short-lived (like doing an 'ls' command).  Some are long-lived (mailer daemon).</a:t>
            </a:r>
          </a:p>
          <a:p>
            <a:endParaRPr lang="en-US" dirty="0"/>
          </a:p>
          <a:p>
            <a:r>
              <a:rPr lang="en-US" dirty="0"/>
              <a:t>Threads are much lighter weight than processes.  There can be hundreds or thousands of threads per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2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  <a:endParaRPr lang="en-US" dirty="0"/>
          </a:p>
          <a:p>
            <a:r>
              <a:rPr lang="en-US" dirty="0"/>
              <a:t>A Linux/Unix system can run thousands of concurrent processes.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37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We use Unix signal SIGTERM to tell processes to shutdown.  When a process gets the signal, it should finish serving current requests and shutdown quickly.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10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dirty="0"/>
              <a:t>Survey students on their favorite dev setup</a:t>
            </a:r>
          </a:p>
          <a:p>
            <a:pPr marL="171450" indent="-171450">
              <a:buFontTx/>
              <a:buChar char="-"/>
            </a:pPr>
            <a:r>
              <a:rPr lang="en-US" b="0" i="1" dirty="0"/>
              <a:t>Editors / IDEs</a:t>
            </a:r>
          </a:p>
          <a:p>
            <a:pPr marL="171450" indent="-171450">
              <a:buFontTx/>
              <a:buChar char="-"/>
            </a:pPr>
            <a:r>
              <a:rPr lang="en-US" b="0" i="1" dirty="0"/>
              <a:t>Databases</a:t>
            </a:r>
          </a:p>
          <a:p>
            <a:pPr marL="171450" indent="-171450">
              <a:buFontTx/>
              <a:buChar char="-"/>
            </a:pPr>
            <a:r>
              <a:rPr lang="en-US" b="0" i="1" dirty="0"/>
              <a:t>Languages / Environments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48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431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Traditionally VMs are used to run isolated environments on a dev machine.  But VMs are heavy in resource utilization.</a:t>
            </a:r>
          </a:p>
          <a:p>
            <a:r>
              <a:rPr lang="en-US" dirty="0"/>
              <a:t>Docker is a modern container format that is light-weight and works universally.</a:t>
            </a:r>
          </a:p>
          <a:p>
            <a:r>
              <a:rPr lang="en-US" dirty="0"/>
              <a:t>https://www.docker.com/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43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We recommend using loggers in your program from day one.</a:t>
            </a:r>
          </a:p>
          <a:p>
            <a:r>
              <a:rPr lang="en-US" dirty="0"/>
              <a:t>Most developers start with PRINT() and before long there are too many PRINT statements littered in the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95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There are usually more than one logger per language.  We recommend using one that has wide adoption and easy to use API.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12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Most admin tasks can be done as 'user'.  We don't need 'admin' privileges.</a:t>
            </a:r>
          </a:p>
          <a:p>
            <a:r>
              <a:rPr lang="en-US" dirty="0"/>
              <a:t>It is recommended to run web apps NOT as admin user.</a:t>
            </a:r>
          </a:p>
          <a:p>
            <a:r>
              <a:rPr lang="en-US" dirty="0"/>
              <a:t>Usually a special user is created to run web apps.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17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endParaRPr lang="en-US" b="1" i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Time:  20-30 Minutes</a:t>
            </a:r>
            <a:endParaRPr lang="en-US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u="sng" dirty="0"/>
              <a:t>Instructions:</a:t>
            </a:r>
          </a:p>
          <a:p>
            <a:endParaRPr lang="en-US" b="1" i="0" dirty="0"/>
          </a:p>
          <a:p>
            <a:r>
              <a:rPr lang="en-US" i="1" dirty="0" smtClean="0"/>
              <a:t>Self-organize into </a:t>
            </a:r>
            <a:r>
              <a:rPr lang="en-US" i="1" dirty="0"/>
              <a:t>3 or 4 groups.</a:t>
            </a:r>
          </a:p>
          <a:p>
            <a:r>
              <a:rPr lang="en-US" i="1" dirty="0"/>
              <a:t>Sit together so can discuss freely.</a:t>
            </a:r>
          </a:p>
          <a:p>
            <a:r>
              <a:rPr lang="en-US" i="1" dirty="0"/>
              <a:t>Design the system that is highly available and resilient.</a:t>
            </a:r>
          </a:p>
          <a:p>
            <a:r>
              <a:rPr lang="en-US" i="1" dirty="0"/>
              <a:t>Think of all the components </a:t>
            </a:r>
            <a:r>
              <a:rPr lang="en-US" i="1" dirty="0" smtClean="0"/>
              <a:t>that could be needed for a service of this nature.</a:t>
            </a:r>
            <a:endParaRPr lang="en-US" i="1" dirty="0"/>
          </a:p>
          <a:p>
            <a:pPr lvl="1"/>
            <a:r>
              <a:rPr lang="en-US" i="1" dirty="0"/>
              <a:t>Do we need a datastore?  What kind?  etc. </a:t>
            </a:r>
          </a:p>
          <a:p>
            <a:r>
              <a:rPr lang="en-US" i="1" dirty="0"/>
              <a:t>Present your design to the class.</a:t>
            </a:r>
          </a:p>
          <a:p>
            <a:pPr lvl="1"/>
            <a:r>
              <a:rPr lang="en-US" i="1" dirty="0"/>
              <a:t>Each group presents their design.</a:t>
            </a:r>
          </a:p>
          <a:p>
            <a:r>
              <a:rPr lang="en-US" i="1" dirty="0"/>
              <a:t>We will learn </a:t>
            </a:r>
            <a:r>
              <a:rPr lang="en-US" i="1" dirty="0" smtClean="0"/>
              <a:t>together!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99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r>
              <a:rPr lang="en-US" b="0" i="1" u="none" dirty="0"/>
              <a:t>Ask students to think of other redundant systems they encounter.</a:t>
            </a:r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17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297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2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 'active-active' systems both components are working.  A classic example is two power supplies in a computer.'  They will both supply power to the computer.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one fails, the other power supply will provide all needed power.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'active-passive' setup, only one is active.  When the active one fails, the passive one will take over.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is usually a lag time before passive becomes active.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 example would be a database with a backup.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https://en.wikipedia.org/wiki/N%2B1_redundancy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33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</a:t>
            </a:r>
            <a:r>
              <a:rPr lang="en-US" b="1" i="1" dirty="0" smtClean="0"/>
              <a:t>:</a:t>
            </a:r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8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Instructor Notes: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b="0" i="0" dirty="0"/>
              <a:t>- https://en.wikipedia.org/wiki/High_availability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</a:p>
          <a:p>
            <a:r>
              <a:rPr lang="en-US" dirty="0"/>
              <a:t>Telco switches achieving 5 nines availability are </a:t>
            </a:r>
            <a:r>
              <a:rPr lang="en-US" dirty="0" smtClean="0"/>
              <a:t>only </a:t>
            </a:r>
            <a:r>
              <a:rPr lang="en-US" dirty="0"/>
              <a:t>down for 5 </a:t>
            </a:r>
            <a:r>
              <a:rPr lang="en-US" dirty="0" smtClean="0"/>
              <a:t>mins/year</a:t>
            </a:r>
            <a:r>
              <a:rPr lang="en-US" dirty="0"/>
              <a:t>.  Pretty good!</a:t>
            </a:r>
          </a:p>
          <a:p>
            <a:endParaRPr lang="en-US" dirty="0"/>
          </a:p>
          <a:p>
            <a:r>
              <a:rPr lang="en-US" dirty="0"/>
              <a:t>The availabilities are usually defined in SLA – Service Level Agreement.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17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Instructor Notes: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Instructor Notes are the</a:t>
            </a: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 same as Participant Notes.</a:t>
            </a:r>
          </a:p>
          <a:p>
            <a:pPr marL="162130" indent="-162130">
              <a:buFont typeface="Wingdings" panose="05000000000000000000" pitchFamily="2" charset="2"/>
              <a:buChar char="§"/>
            </a:pPr>
            <a:r>
              <a:rPr lang="en-US" i="1" baseline="0" dirty="0" smtClean="0">
                <a:latin typeface="Arial" pitchFamily="34" charset="0"/>
                <a:cs typeface="Arial" pitchFamily="34" charset="0"/>
              </a:rPr>
              <a:t>Please present the Participant Notes.</a:t>
            </a:r>
            <a:endParaRPr lang="en-US" b="1" i="1" dirty="0" smtClean="0"/>
          </a:p>
          <a:p>
            <a:endParaRPr lang="en-US" b="1" i="1" dirty="0"/>
          </a:p>
          <a:p>
            <a:r>
              <a:rPr lang="en-US" b="1" i="0" dirty="0"/>
              <a:t>Participant Notes:</a:t>
            </a:r>
            <a:endParaRPr lang="en-US" dirty="0"/>
          </a:p>
          <a:p>
            <a:r>
              <a:rPr lang="en-US" b="0" i="0" u="none" dirty="0"/>
              <a:t>If a bank only had ONE ATM, then it is not very highly available.</a:t>
            </a:r>
          </a:p>
          <a:p>
            <a:r>
              <a:rPr lang="en-US" b="0" i="0" u="none" dirty="0"/>
              <a:t>So, the bank having many ATMs would be considered highly available.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Relationship Id="rId4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A596077-5166-4CBD-B347-54C6AEE79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54" r="5150"/>
          <a:stretch/>
        </p:blipFill>
        <p:spPr bwMode="gray"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92F14E2-37A9-4D39-B916-DC1D5C9B6C99}"/>
              </a:ext>
            </a:extLst>
          </p:cNvPr>
          <p:cNvSpPr/>
          <p:nvPr/>
        </p:nvSpPr>
        <p:spPr bwMode="gray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Module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Module Number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3FAFB6-26AF-42D0-9AFD-7653A33D683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46C0F6D-FF29-EF40-B945-A43434082DCF}" type="datetime1">
              <a:rPr lang="en-US" smtClean="0"/>
              <a:t>7/9/2018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BBFCF61-F3BE-403F-A717-AED28A2EB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355196" y="5760556"/>
            <a:ext cx="2197554" cy="7164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672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0ED-F341-9B44-B25A-B095DC1847D9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4400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583647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38783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8558" y="4405085"/>
            <a:ext cx="2606040" cy="150041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3287483" y="4405085"/>
            <a:ext cx="2606040" cy="1500413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Type 14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087834" y="4405085"/>
            <a:ext cx="2606040" cy="1500413"/>
          </a:xfrm>
        </p:spPr>
        <p:txBody>
          <a:bodyPr/>
          <a:lstStyle>
            <a:lvl1pPr>
              <a:buNone/>
              <a:defRPr sz="1400"/>
            </a:lvl1pPr>
            <a:lvl2pPr>
              <a:defRPr sz="11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6527FE76-EAF5-46DF-A8B1-057E2E101E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659" y="3868738"/>
            <a:ext cx="260604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A3AD66D5-CC76-4534-BE48-B2161A8ED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7484" y="3868738"/>
            <a:ext cx="260604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A0AF64BB-0F19-406C-A38C-9774B21BA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7834" y="3868738"/>
            <a:ext cx="260604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97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D913-FA8F-4041-B8E0-31D7DFAB533E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164592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9"/>
            <a:ext cx="164592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9"/>
            <a:ext cx="164592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9"/>
            <a:ext cx="164592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9"/>
            <a:ext cx="164592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8958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6A59-F7D2-6A4D-BE52-4C75C405AAF2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057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828799"/>
            <a:ext cx="2057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828799"/>
            <a:ext cx="20574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828799"/>
            <a:ext cx="20574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3544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2951-FAA4-4D45-8759-C25C272B05CF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008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3A34-4886-6341-907E-3CF96107BEB5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828801"/>
            <a:ext cx="41148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828798"/>
            <a:ext cx="41148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2492372"/>
            <a:ext cx="41148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2492372"/>
            <a:ext cx="41148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053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142A-C9ED-F248-9FC9-0189019F6805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93247" y="1828800"/>
            <a:ext cx="4178753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4470400"/>
            <a:ext cx="2688771" cy="1435100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572000" y="1828800"/>
            <a:ext cx="428625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4470400"/>
            <a:ext cx="2688336" cy="1435100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86A3C5B-39A6-4B75-B13C-0F503152CA07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915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0"/>
            <a:ext cx="2832354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0BCB-8288-9D4D-9EBF-F69601F6512F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41" y="3873724"/>
            <a:ext cx="1558019" cy="2031776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214799" y="1828800"/>
            <a:ext cx="2832354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134" y="3873724"/>
            <a:ext cx="1558019" cy="2031776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050554" y="1835374"/>
            <a:ext cx="2832354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889" y="3873724"/>
            <a:ext cx="1558019" cy="2031776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6FE12A9-0F8D-4398-85E1-B30CEE358CFA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1358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1"/>
            <a:ext cx="211455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8F8A-0676-B34E-8A58-0EE149B6B11E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500313" y="1828801"/>
            <a:ext cx="2118122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618434" y="1826531"/>
            <a:ext cx="2116336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6732985" y="1826531"/>
            <a:ext cx="2125266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257" y="2971800"/>
            <a:ext cx="1096055" cy="1439408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379" y="2971800"/>
            <a:ext cx="1096055" cy="1439408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14" y="2971800"/>
            <a:ext cx="1096055" cy="1439408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195" y="2971800"/>
            <a:ext cx="1096055" cy="1439408"/>
          </a:xfrm>
          <a:solidFill>
            <a:schemeClr val="accent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E46FB58-FC63-4566-A85A-FFE982D1BBB2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722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85762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D728-38EF-8B46-B5F2-14915580E6B1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082842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3779921" y="1826532"/>
            <a:ext cx="168021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5477001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7174081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700790"/>
            <a:ext cx="837520" cy="1099883"/>
          </a:xfrm>
          <a:solidFill>
            <a:schemeClr val="tx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2" y="2700790"/>
            <a:ext cx="837520" cy="1099883"/>
          </a:xfr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2" y="2700790"/>
            <a:ext cx="837520" cy="1099883"/>
          </a:xfr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700790"/>
            <a:ext cx="837520" cy="1099883"/>
          </a:xfr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700790"/>
            <a:ext cx="837520" cy="1099883"/>
          </a:xfr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4766648-7D79-47FB-9296-5A4F029FE3A5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5569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4BDB-E483-4A4F-848D-14271EE97A27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7"/>
            <a:ext cx="164592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8"/>
            <a:ext cx="164592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8"/>
            <a:ext cx="164592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8"/>
            <a:ext cx="164592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8"/>
            <a:ext cx="164592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1553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1631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01709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11787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800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E4155B0-849C-4295-B9A3-289B82E69C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5" r="2208"/>
          <a:stretch/>
        </p:blipFill>
        <p:spPr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56E36F7-040C-4CF7-A4F3-566C1FB93D13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Module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Module Number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92C5A5-93D8-46FA-9FF4-4D3FFCD216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FC88B3-188D-304E-97D7-D16C4AA1224A}" type="datetime1">
              <a:rPr lang="en-US" smtClean="0"/>
              <a:t>7/9/2018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BF7D124-5D39-4F61-B959-7373F2C76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355196" y="5760556"/>
            <a:ext cx="2197554" cy="7164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20216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9E5A-BDCC-474C-9CC4-CECDCB1DD9A7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3088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3223758"/>
            <a:ext cx="1273088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4586060"/>
            <a:ext cx="1273088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861456"/>
            <a:ext cx="7116876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3242808"/>
            <a:ext cx="7116876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4624161"/>
            <a:ext cx="7116876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18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134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65D4-2452-3343-B29C-9CAEB7F9A3AE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5588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887905"/>
            <a:ext cx="1275588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3914354"/>
            <a:ext cx="1275588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861456"/>
            <a:ext cx="7145792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888302"/>
            <a:ext cx="7145792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3914354"/>
            <a:ext cx="7145792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4940802"/>
            <a:ext cx="1275588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4940406"/>
            <a:ext cx="7145792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9850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0426A-D2AA-B841-A172-998EF7C59AF0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861456"/>
            <a:ext cx="787853" cy="768096"/>
          </a:xfrm>
          <a:solidFill>
            <a:schemeClr val="tx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681880"/>
            <a:ext cx="787853" cy="768096"/>
          </a:xfrm>
          <a:solidFill>
            <a:schemeClr val="accent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502304"/>
            <a:ext cx="787853" cy="768096"/>
          </a:xfrm>
          <a:solidFill>
            <a:schemeClr val="accent4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22" y="1861456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3" y="2679568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3" y="3497680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6" y="4322728"/>
            <a:ext cx="787853" cy="768096"/>
          </a:xfrm>
          <a:solidFill>
            <a:schemeClr val="accent1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22" y="4315792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6" y="5143150"/>
            <a:ext cx="787853" cy="768096"/>
          </a:xfrm>
          <a:solidFill>
            <a:srgbClr val="A22B38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3" y="5133905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628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ADEA-1268-684E-990E-6D1107CCDE98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6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242808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4624161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blipFill>
            <a:blip r:embed="rId3"/>
            <a:stretch>
              <a:fillRect l="-29623" t="-14" r="639"/>
            </a:stretch>
          </a:blipFill>
        </p:spPr>
        <p:txBody>
          <a:bodyPr lIns="0" tIns="18288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6468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5144-D549-764A-BC72-2369083EF94E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7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89431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917405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945380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=""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blipFill>
            <a:blip r:embed="rId3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42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EA86-E1B3-D840-96B4-2D75FC7D080D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8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696210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530962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365714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5200468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blipFill>
            <a:blip r:embed="rId3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18241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2132-F380-0E4A-AAEB-72E7D47151BB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84947" y="2975656"/>
            <a:ext cx="2374106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2B1205-F6CA-461E-A799-04C4F035F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6922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D61B4F-A22C-4FAB-B7F3-23701D727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5998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0059ED8-1ABF-4D47-BAF7-C67D0BDC3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1753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0057337-C88C-4212-B107-A55E4CB49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39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6825D86-6339-4FA5-BF31-FB0E1B56D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9" r="2944"/>
          <a:stretch/>
        </p:blipFill>
        <p:spPr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3200" baseline="0"/>
            </a:lvl1pPr>
          </a:lstStyle>
          <a:p>
            <a:r>
              <a:rPr lang="en-US" dirty="0"/>
              <a:t>Module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Module Number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8CB145-5EA2-754D-8CDE-BD68346B91AE}" type="datetime1">
              <a:rPr lang="en-US" smtClean="0"/>
              <a:t>7/9/2018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D32E20C-6241-49CC-8812-6F1CC55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355196" y="5760556"/>
            <a:ext cx="2197554" cy="7164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0212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B02EE5D-051C-45D5-9592-10BF4C2E1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532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5762" y="1104901"/>
            <a:ext cx="4033838" cy="28527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5762" y="4122058"/>
            <a:ext cx="4033838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00575" y="0"/>
            <a:ext cx="4733925" cy="6858000"/>
          </a:xfrm>
          <a:blipFill>
            <a:blip r:embed="rId3"/>
            <a:stretch>
              <a:fillRect r="-17304"/>
            </a:stretch>
          </a:blipFill>
        </p:spPr>
        <p:txBody>
          <a:bodyPr tIns="548640" anchor="t" anchorCtr="0"/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6723066-572C-47D2-B034-A9F4718AC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48427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DD5A-027B-5049-9814-0E9AF1E2F97C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9DA9624-F28A-458F-88EF-3F184856CF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2" y="2501312"/>
            <a:ext cx="4415796" cy="1855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14622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3904343"/>
            <a:ext cx="5383666" cy="482887"/>
          </a:xfrm>
        </p:spPr>
        <p:txBody>
          <a:bodyPr anchor="ctr"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403956"/>
            <a:ext cx="5383666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4899871"/>
            <a:ext cx="5383666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CF35A84-66E1-4F72-848D-DB6EF4825F09}"/>
              </a:ext>
            </a:extLst>
          </p:cNvPr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D6922A-983B-4BA1-9404-083625C6FFF9}"/>
              </a:ext>
            </a:extLst>
          </p:cNvPr>
          <p:cNvSpPr txBox="1"/>
          <p:nvPr userDrawn="1"/>
        </p:nvSpPr>
        <p:spPr bwMode="gray">
          <a:xfrm>
            <a:off x="371474" y="2535053"/>
            <a:ext cx="20261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/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0588031-B09C-4308-AD99-6FA427183E5B}"/>
              </a:ext>
            </a:extLst>
          </p:cNvPr>
          <p:cNvSpPr txBox="1"/>
          <p:nvPr userDrawn="1"/>
        </p:nvSpPr>
        <p:spPr bwMode="gray">
          <a:xfrm>
            <a:off x="385761" y="3134422"/>
            <a:ext cx="22922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Contact information: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490A336-58A6-4623-B17E-F3C92AE57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9266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FBAD913-FA8F-4041-B8E0-31D7DFAB533E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1645920" cy="663575"/>
          </a:xfrm>
          <a:prstGeom prst="rect">
            <a:avLst/>
          </a:prstGeo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9"/>
            <a:ext cx="1645920" cy="663575"/>
          </a:xfrm>
          <a:prstGeom prst="rect">
            <a:avLst/>
          </a:prstGeo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9"/>
            <a:ext cx="1645920" cy="663575"/>
          </a:xfrm>
          <a:prstGeom prst="rect">
            <a:avLst/>
          </a:prstGeo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9"/>
            <a:ext cx="1645920" cy="663575"/>
          </a:xfrm>
          <a:prstGeom prst="rect">
            <a:avLst/>
          </a:prstGeo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9"/>
            <a:ext cx="1645920" cy="663575"/>
          </a:xfrm>
          <a:prstGeom prst="rect">
            <a:avLst/>
          </a:prstGeo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164592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2492372"/>
            <a:ext cx="164592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492372"/>
            <a:ext cx="164592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492372"/>
            <a:ext cx="164592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2492372"/>
            <a:ext cx="164592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617057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AC86A59-F7D2-6A4D-BE52-4C75C405AAF2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057400" cy="663575"/>
          </a:xfrm>
          <a:prstGeom prst="rect">
            <a:avLst/>
          </a:prstGeo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828799"/>
            <a:ext cx="2057400" cy="663575"/>
          </a:xfrm>
          <a:prstGeom prst="rect">
            <a:avLst/>
          </a:prstGeo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828799"/>
            <a:ext cx="2057400" cy="663575"/>
          </a:xfrm>
          <a:prstGeom prst="rect">
            <a:avLst/>
          </a:prstGeo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828799"/>
            <a:ext cx="2057400" cy="663575"/>
          </a:xfrm>
          <a:prstGeom prst="rect">
            <a:avLst/>
          </a:prstGeo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05740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2492372"/>
            <a:ext cx="205740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2492372"/>
            <a:ext cx="205740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2492372"/>
            <a:ext cx="205740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33738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EFB2951-FAA4-4D45-8759-C25C272B05CF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743200" cy="663575"/>
          </a:xfrm>
          <a:prstGeom prst="rect">
            <a:avLst/>
          </a:prstGeo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828798"/>
            <a:ext cx="2743200" cy="663575"/>
          </a:xfrm>
          <a:prstGeom prst="rect">
            <a:avLst/>
          </a:prstGeo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828798"/>
            <a:ext cx="2743200" cy="663575"/>
          </a:xfrm>
          <a:prstGeom prst="rect">
            <a:avLst/>
          </a:prstGeo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74320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2492372"/>
            <a:ext cx="274320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2492372"/>
            <a:ext cx="274320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01179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4723A34-4886-6341-907E-3CF96107BEB5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828801"/>
            <a:ext cx="4114800" cy="663575"/>
          </a:xfrm>
          <a:prstGeom prst="rect">
            <a:avLst/>
          </a:prstGeo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828798"/>
            <a:ext cx="4114800" cy="663575"/>
          </a:xfrm>
          <a:prstGeom prst="rect">
            <a:avLst/>
          </a:prstGeo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2492372"/>
            <a:ext cx="411480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2492372"/>
            <a:ext cx="4114800" cy="34131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717878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574142A-C9ED-F248-9FC9-0189019F6805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93247" y="1828800"/>
            <a:ext cx="4178753" cy="4076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4470400"/>
            <a:ext cx="2688771" cy="1435100"/>
          </a:xfrm>
          <a:prstGeom prst="rect">
            <a:avLst/>
          </a:prstGeo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572000" y="1828800"/>
            <a:ext cx="4286250" cy="4076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4470400"/>
            <a:ext cx="2688336" cy="1435100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86A3C5B-39A6-4B75-B13C-0F503152CA07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952577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0"/>
            <a:ext cx="2832354" cy="4076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07F0BCB-8288-9D4D-9EBF-F69601F6512F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41" y="3873724"/>
            <a:ext cx="1558019" cy="2031776"/>
          </a:xfrm>
          <a:prstGeom prst="rect">
            <a:avLst/>
          </a:prstGeo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214799" y="1828800"/>
            <a:ext cx="2832354" cy="4076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134" y="3873724"/>
            <a:ext cx="1558019" cy="2031776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050554" y="1835374"/>
            <a:ext cx="2832354" cy="4076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889" y="3873724"/>
            <a:ext cx="1558019" cy="2031776"/>
          </a:xfrm>
          <a:prstGeom prst="rect">
            <a:avLst/>
          </a:prstGeo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6FE12A9-0F8D-4398-85E1-B30CEE358CFA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57420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5893"/>
            <a:ext cx="9144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solidFill>
                  <a:schemeClr val="bg1"/>
                </a:solidFill>
              </a:defRPr>
            </a:lvl1pPr>
          </a:lstStyle>
          <a:p>
            <a:pPr lvl="0"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Module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Module Number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8AB7FC00-CAEB-4AC6-9A32-953D75FDB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196" y="5760556"/>
            <a:ext cx="2197555" cy="71644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33E926-4D19-4F32-8112-EB03CC209DF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E1A88B-A652-8F44-A5F9-5E71904FF2E5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53CF5D8-A7D2-44FE-998F-D0C95902ED42}"/>
              </a:ext>
            </a:extLst>
          </p:cNvPr>
          <p:cNvSpPr/>
          <p:nvPr userDrawn="1"/>
        </p:nvSpPr>
        <p:spPr bwMode="gray">
          <a:xfrm>
            <a:off x="9163022" y="0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4 STEPS to customizing this title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presentation title placeholder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Select white gradient overlay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Click on Picture icon in center of picture placeholder &gt; Navigate to image &gt; Insert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Slide Thumbnail &gt; Hit Reset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B882037-743A-43E9-AF64-DF4B49C731C9}"/>
              </a:ext>
            </a:extLst>
          </p:cNvPr>
          <p:cNvSpPr/>
          <p:nvPr userDrawn="1"/>
        </p:nvSpPr>
        <p:spPr bwMode="gray">
          <a:xfrm>
            <a:off x="11347423" y="0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1216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1"/>
            <a:ext cx="2114550" cy="2583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03F8F8A-0676-B34E-8A58-0EE149B6B11E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500313" y="1828801"/>
            <a:ext cx="2118122" cy="2583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618434" y="1826531"/>
            <a:ext cx="2116336" cy="2583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6732985" y="1826531"/>
            <a:ext cx="2125266" cy="2583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257" y="2971800"/>
            <a:ext cx="1096055" cy="1439408"/>
          </a:xfrm>
          <a:prstGeom prst="rect">
            <a:avLst/>
          </a:prstGeo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379" y="2971800"/>
            <a:ext cx="1096055" cy="1439408"/>
          </a:xfrm>
          <a:prstGeom prst="rect">
            <a:avLst/>
          </a:prstGeo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14" y="2971800"/>
            <a:ext cx="1096055" cy="1439408"/>
          </a:xfrm>
          <a:prstGeom prst="rect">
            <a:avLst/>
          </a:prstGeo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195" y="2971800"/>
            <a:ext cx="1096055" cy="1439408"/>
          </a:xfrm>
          <a:prstGeom prst="rect">
            <a:avLst/>
          </a:prstGeom>
          <a:solidFill>
            <a:schemeClr val="accent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E46FB58-FC63-4566-A85A-FFE982D1BBB2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784389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85762" y="1826530"/>
            <a:ext cx="1680210" cy="19741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1B2D728-38EF-8B46-B5F2-14915580E6B1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082842" y="1826530"/>
            <a:ext cx="1680210" cy="19741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3779921" y="1826532"/>
            <a:ext cx="1680210" cy="19741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5477001" y="1826530"/>
            <a:ext cx="1680210" cy="19741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7174081" y="1826530"/>
            <a:ext cx="1680210" cy="19741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700790"/>
            <a:ext cx="837520" cy="1099883"/>
          </a:xfrm>
          <a:prstGeom prst="rect">
            <a:avLst/>
          </a:prstGeom>
          <a:solidFill>
            <a:schemeClr val="tx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2" y="2700790"/>
            <a:ext cx="837520" cy="1099883"/>
          </a:xfrm>
          <a:prstGeom prst="rect">
            <a:avLst/>
          </a:prstGeo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2" y="2700790"/>
            <a:ext cx="837520" cy="1099883"/>
          </a:xfrm>
          <a:prstGeom prst="rect">
            <a:avLst/>
          </a:prstGeo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700790"/>
            <a:ext cx="837520" cy="1099883"/>
          </a:xfrm>
          <a:prstGeom prst="rect">
            <a:avLst/>
          </a:prstGeo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700790"/>
            <a:ext cx="837520" cy="1099883"/>
          </a:xfrm>
          <a:prstGeom prst="rect">
            <a:avLst/>
          </a:prstGeo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4766648-7D79-47FB-9296-5A4F029FE3A5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48126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CA084BDB-E483-4A4F-848D-14271EE97A27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7"/>
            <a:ext cx="1645920" cy="1970316"/>
          </a:xfrm>
          <a:prstGeom prst="rect">
            <a:avLst/>
          </a:prstGeo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8"/>
            <a:ext cx="1645920" cy="1970316"/>
          </a:xfrm>
          <a:prstGeom prst="rect">
            <a:avLst/>
          </a:prstGeo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8"/>
            <a:ext cx="1645920" cy="1970316"/>
          </a:xfrm>
          <a:prstGeom prst="rect">
            <a:avLst/>
          </a:prstGeo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8"/>
            <a:ext cx="1645920" cy="1970316"/>
          </a:xfrm>
          <a:prstGeom prst="rect">
            <a:avLst/>
          </a:prstGeo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8"/>
            <a:ext cx="1645920" cy="1970316"/>
          </a:xfrm>
          <a:prstGeom prst="rect">
            <a:avLst/>
          </a:prstGeo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799114"/>
            <a:ext cx="1645920" cy="21063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1553" y="3799114"/>
            <a:ext cx="1645920" cy="21063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1631" y="3799114"/>
            <a:ext cx="1645920" cy="21063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01709" y="3799114"/>
            <a:ext cx="1645920" cy="21063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11787" y="3799114"/>
            <a:ext cx="1645920" cy="21063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66730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C0B9E5A-BDCC-474C-9CC4-CECDCB1DD9A7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3088" cy="1307592"/>
          </a:xfrm>
          <a:prstGeom prst="rect">
            <a:avLst/>
          </a:prstGeo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3223758"/>
            <a:ext cx="1273088" cy="1307592"/>
          </a:xfrm>
          <a:prstGeom prst="rect">
            <a:avLst/>
          </a:prstGeo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4586060"/>
            <a:ext cx="1273088" cy="1307592"/>
          </a:xfrm>
          <a:prstGeom prst="rect">
            <a:avLst/>
          </a:prstGeo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861456"/>
            <a:ext cx="7116876" cy="12801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3242808"/>
            <a:ext cx="7116876" cy="12801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4624161"/>
            <a:ext cx="7116876" cy="12801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18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56550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7B5365D4-2452-3343-B29C-9CAEB7F9A3AE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5588" cy="987552"/>
          </a:xfrm>
          <a:prstGeom prst="rect">
            <a:avLst/>
          </a:prstGeo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887905"/>
            <a:ext cx="1275588" cy="987552"/>
          </a:xfrm>
          <a:prstGeom prst="rect">
            <a:avLst/>
          </a:prstGeo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3914354"/>
            <a:ext cx="1275588" cy="987552"/>
          </a:xfrm>
          <a:prstGeom prst="rect">
            <a:avLst/>
          </a:prstGeo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861456"/>
            <a:ext cx="7145792" cy="98755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888302"/>
            <a:ext cx="7145792" cy="98755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3914354"/>
            <a:ext cx="7145792" cy="98755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4940802"/>
            <a:ext cx="1275588" cy="987552"/>
          </a:xfrm>
          <a:prstGeom prst="rect">
            <a:avLst/>
          </a:prstGeo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4940406"/>
            <a:ext cx="7145792" cy="98755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46659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350426A-D2AA-B841-A172-998EF7C59AF0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861456"/>
            <a:ext cx="787853" cy="768096"/>
          </a:xfrm>
          <a:prstGeom prst="rect">
            <a:avLst/>
          </a:prstGeom>
          <a:solidFill>
            <a:schemeClr val="tx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681880"/>
            <a:ext cx="787853" cy="768096"/>
          </a:xfrm>
          <a:prstGeom prst="rect">
            <a:avLst/>
          </a:prstGeom>
          <a:solidFill>
            <a:schemeClr val="accent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502304"/>
            <a:ext cx="787853" cy="768096"/>
          </a:xfrm>
          <a:prstGeom prst="rect">
            <a:avLst/>
          </a:prstGeom>
          <a:solidFill>
            <a:schemeClr val="accent4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22" y="1861456"/>
            <a:ext cx="7633607" cy="76809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3" y="2679568"/>
            <a:ext cx="7633607" cy="76809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3" y="3497680"/>
            <a:ext cx="7633607" cy="76809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6" y="4322728"/>
            <a:ext cx="787853" cy="768096"/>
          </a:xfrm>
          <a:prstGeom prst="rect">
            <a:avLst/>
          </a:prstGeom>
          <a:solidFill>
            <a:schemeClr val="accent1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22" y="4315792"/>
            <a:ext cx="7633607" cy="76809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6" y="5143150"/>
            <a:ext cx="787853" cy="768096"/>
          </a:xfrm>
          <a:prstGeom prst="rect">
            <a:avLst/>
          </a:prstGeom>
          <a:solidFill>
            <a:srgbClr val="A22B38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3" y="5133905"/>
            <a:ext cx="7633607" cy="76809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629146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238ADEA-1268-684E-990E-6D1107CCDE98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6"/>
            <a:ext cx="5572126" cy="1280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242808"/>
            <a:ext cx="5572126" cy="1280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4624161"/>
            <a:ext cx="5572126" cy="1280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prstGeom prst="rect">
            <a:avLst/>
          </a:prstGeom>
          <a:blipFill>
            <a:blip r:embed="rId3"/>
            <a:stretch>
              <a:fillRect l="-29623" t="-14" r="639"/>
            </a:stretch>
          </a:blipFill>
        </p:spPr>
        <p:txBody>
          <a:bodyPr lIns="0" tIns="18288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80743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0F05144-D549-764A-BC72-2369083EF94E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7"/>
            <a:ext cx="5572125" cy="9601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89431"/>
            <a:ext cx="5572125" cy="9601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917405"/>
            <a:ext cx="5572125" cy="9601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945380"/>
            <a:ext cx="5572125" cy="9601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=""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prstGeom prst="rect">
            <a:avLst/>
          </a:prstGeom>
          <a:blipFill>
            <a:blip r:embed="rId3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365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FA49EA86-E1B3-D840-96B4-2D75FC7D080D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8"/>
            <a:ext cx="5572125" cy="7322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696210"/>
            <a:ext cx="5572125" cy="7322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530962"/>
            <a:ext cx="5572125" cy="7322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365714"/>
            <a:ext cx="5572125" cy="7322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5200468"/>
            <a:ext cx="5572125" cy="7322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prstGeom prst="rect">
            <a:avLst/>
          </a:prstGeom>
          <a:blipFill>
            <a:blip r:embed="rId3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427033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4C22132-F380-0E4A-AAEB-72E7D47151BB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Osaka" pitchFamily="1" charset="-128"/>
              </a:rPr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84947" y="2975656"/>
            <a:ext cx="2374106" cy="60937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2B1205-F6CA-461E-A799-04C4F035F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232109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7089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D61B4F-A22C-4FAB-B7F3-23701D727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6594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0059ED8-1ABF-4D47-BAF7-C67D0BDC3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631719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0057337-C88C-4212-B107-A55E4CB49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808340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B02EE5D-051C-45D5-9592-10BF4C2E1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27621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5762" y="1104901"/>
            <a:ext cx="4033838" cy="285273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5762" y="4122058"/>
            <a:ext cx="4033838" cy="178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00575" y="0"/>
            <a:ext cx="4733925" cy="6858000"/>
          </a:xfrm>
          <a:prstGeom prst="rect">
            <a:avLst/>
          </a:prstGeom>
          <a:blipFill>
            <a:blip r:embed="rId3"/>
            <a:stretch>
              <a:fillRect r="-17304"/>
            </a:stretch>
          </a:blipFill>
        </p:spPr>
        <p:txBody>
          <a:bodyPr tIns="548640" anchor="t" anchorCtr="0"/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6723066-572C-47D2-B034-A9F4718AC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4210121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272DD5A-027B-5049-9814-0E9AF1E2F97C}" type="datetime1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7/9/2018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310D8EA-3107-4873-B9AB-DD7D3E79053A}" type="slidenum">
              <a:rPr lang="en-US" smtClean="0">
                <a:solidFill>
                  <a:srgbClr val="000000"/>
                </a:solidFill>
                <a:ea typeface="Osaka" pitchFamily="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ea typeface="Osaka" pitchFamily="1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9DA9624-F28A-458F-88EF-3F184856CF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2" y="2501312"/>
            <a:ext cx="4415796" cy="1855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340317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3904343"/>
            <a:ext cx="5383666" cy="482887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403956"/>
            <a:ext cx="5383666" cy="4846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4899871"/>
            <a:ext cx="5383666" cy="4846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CF35A84-66E1-4F72-848D-DB6EF4825F09}"/>
              </a:ext>
            </a:extLst>
          </p:cNvPr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D6922A-983B-4BA1-9404-083625C6FFF9}"/>
              </a:ext>
            </a:extLst>
          </p:cNvPr>
          <p:cNvSpPr txBox="1"/>
          <p:nvPr userDrawn="1"/>
        </p:nvSpPr>
        <p:spPr bwMode="gray">
          <a:xfrm>
            <a:off x="371474" y="2535053"/>
            <a:ext cx="20261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ea typeface="Osaka" pitchFamily="1" charset="-128"/>
              </a:rPr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0588031-B09C-4308-AD99-6FA427183E5B}"/>
              </a:ext>
            </a:extLst>
          </p:cNvPr>
          <p:cNvSpPr txBox="1"/>
          <p:nvPr userDrawn="1"/>
        </p:nvSpPr>
        <p:spPr bwMode="gray">
          <a:xfrm>
            <a:off x="385761" y="3134422"/>
            <a:ext cx="22922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Osaka" pitchFamily="1" charset="-128"/>
              </a:rPr>
              <a:t>Contact information: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490A336-58A6-4623-B17E-F3C92AE57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901604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47F0-CC69-5347-9C2C-7BEDBA73FFFE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5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371475" y="0"/>
            <a:ext cx="8486775" cy="10740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Activity Title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8" hasCustomPrompt="1"/>
          </p:nvPr>
        </p:nvSpPr>
        <p:spPr>
          <a:xfrm>
            <a:off x="372534" y="1371600"/>
            <a:ext cx="8500296" cy="4892040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chemeClr val="accent1"/>
                </a:solidFill>
              </a:rPr>
              <a:t>Question:</a:t>
            </a:r>
            <a:r>
              <a:rPr lang="en-US" dirty="0"/>
              <a:t>  </a:t>
            </a:r>
            <a:endParaRPr lang="en-US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854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5258-962B-314A-8144-01713EA42D4B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6486983"/>
            <a:ext cx="45924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070606B5-5043-498C-87F8-8BBBE243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</p:spPr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538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08C2-2240-0640-AF9B-ECF7893AC155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tags" Target="../tags/tag3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8B70EC13-D34A-4B4D-9F6C-7DF008E49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5" y="0"/>
            <a:ext cx="848677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5" y="1825625"/>
            <a:ext cx="8486775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7386866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27CB2-375A-6245-9001-5A03665D4C85}" type="datetime1">
              <a:rPr lang="en-US" smtClean="0"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100388" y="6486983"/>
            <a:ext cx="53149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6486983"/>
            <a:ext cx="4068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7EFBD12F-70CE-4189-B019-73D6EAD2C6E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5"/>
    </p:custDataLst>
    <p:extLst>
      <p:ext uri="{BB962C8B-B14F-4D97-AF65-F5344CB8AC3E}">
        <p14:creationId xmlns:p14="http://schemas.microsoft.com/office/powerpoint/2010/main" val="359320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800"/>
        </a:spcBef>
        <a:spcAft>
          <a:spcPts val="450"/>
        </a:spcAft>
        <a:buFont typeface="Arial" panose="020B0604020202020204" pitchFamily="34" charset="0"/>
        <a:buChar char="​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98463" indent="-169863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0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72" pos="2862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5580" userDrawn="1">
          <p15:clr>
            <a:srgbClr val="F26B43"/>
          </p15:clr>
        </p15:guide>
        <p15:guide id="76" pos="192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234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5544" userDrawn="1">
          <p15:clr>
            <a:srgbClr val="F26B43"/>
          </p15:clr>
        </p15:guide>
        <p15:guide id="85" pos="2898" userDrawn="1">
          <p15:clr>
            <a:srgbClr val="FDE53C"/>
          </p15:clr>
        </p15:guide>
        <p15:guide id="86" pos="2016" userDrawn="1">
          <p15:clr>
            <a:srgbClr val="F26B43"/>
          </p15:clr>
        </p15:guide>
        <p15:guide id="87" pos="3744" userDrawn="1">
          <p15:clr>
            <a:srgbClr val="F26B43"/>
          </p15:clr>
        </p15:guide>
        <p15:guide id="88" pos="1980" userDrawn="1">
          <p15:clr>
            <a:srgbClr val="F26B43"/>
          </p15:clr>
        </p15:guide>
        <p15:guide id="89" pos="378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5"/>
    </p:custDataLst>
    <p:extLst>
      <p:ext uri="{BB962C8B-B14F-4D97-AF65-F5344CB8AC3E}">
        <p14:creationId xmlns:p14="http://schemas.microsoft.com/office/powerpoint/2010/main" val="72218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  <p:sldLayoutId id="2147483908" r:id="rId19"/>
    <p:sldLayoutId id="2147483909" r:id="rId20"/>
    <p:sldLayoutId id="2147483910" r:id="rId21"/>
    <p:sldLayoutId id="2147483911" r:id="rId22"/>
    <p:sldLayoutId id="2147483912" r:id="rId23"/>
  </p:sldLayoutIdLst>
  <p:transition/>
  <p:txStyles>
    <p:titleStyle>
      <a:lvl1pPr algn="r" defTabSz="455613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Arial Bold"/>
          <a:ea typeface="ＭＳ Ｐゴシック" pitchFamily="-65" charset="-128"/>
          <a:cs typeface="Arial Bold"/>
        </a:defRPr>
      </a:lvl1pPr>
      <a:lvl2pPr algn="r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 Bold" pitchFamily="-65" charset="0"/>
          <a:ea typeface="ＭＳ Ｐゴシック" pitchFamily="-65" charset="-128"/>
          <a:cs typeface="Arial Bold" pitchFamily="34" charset="0"/>
        </a:defRPr>
      </a:lvl2pPr>
      <a:lvl3pPr algn="r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 Bold" pitchFamily="-65" charset="0"/>
          <a:ea typeface="ＭＳ Ｐゴシック" pitchFamily="-65" charset="-128"/>
          <a:cs typeface="Arial Bold" pitchFamily="34" charset="0"/>
        </a:defRPr>
      </a:lvl3pPr>
      <a:lvl4pPr algn="r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 Bold" pitchFamily="-65" charset="0"/>
          <a:ea typeface="ＭＳ Ｐゴシック" pitchFamily="-65" charset="-128"/>
          <a:cs typeface="Arial Bold" pitchFamily="34" charset="0"/>
        </a:defRPr>
      </a:lvl4pPr>
      <a:lvl5pPr algn="r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 Bold" pitchFamily="-65" charset="0"/>
          <a:ea typeface="ＭＳ Ｐゴシック" pitchFamily="-65" charset="-128"/>
          <a:cs typeface="Arial Bold" pitchFamily="34" charset="0"/>
        </a:defRPr>
      </a:lvl5pPr>
      <a:lvl6pPr marL="457200" algn="l" defTabSz="4556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 Bold" pitchFamily="-65" charset="0"/>
          <a:ea typeface="ＭＳ Ｐゴシック" pitchFamily="-65" charset="-128"/>
        </a:defRPr>
      </a:lvl6pPr>
      <a:lvl7pPr marL="914400" algn="l" defTabSz="4556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 Bold" pitchFamily="-65" charset="0"/>
          <a:ea typeface="ＭＳ Ｐゴシック" pitchFamily="-65" charset="-128"/>
        </a:defRPr>
      </a:lvl7pPr>
      <a:lvl8pPr marL="1371600" algn="l" defTabSz="4556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 Bold" pitchFamily="-65" charset="0"/>
          <a:ea typeface="ＭＳ Ｐゴシック" pitchFamily="-65" charset="-128"/>
        </a:defRPr>
      </a:lvl8pPr>
      <a:lvl9pPr marL="1828800" algn="l" defTabSz="4556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algn="l" defTabSz="455613" rtl="0" eaLnBrk="1" fontAlgn="base" hangingPunct="1">
        <a:spcBef>
          <a:spcPts val="2000"/>
        </a:spcBef>
        <a:spcAft>
          <a:spcPct val="0"/>
        </a:spcAft>
        <a:buFont typeface="Arial" pitchFamily="34" charset="0"/>
        <a:defRPr sz="2200" b="1" kern="1200" cap="all">
          <a:solidFill>
            <a:schemeClr val="accent1"/>
          </a:solidFill>
          <a:latin typeface="Arial Bold"/>
          <a:ea typeface="ＭＳ Ｐゴシック" pitchFamily="-65" charset="-128"/>
          <a:cs typeface="Arial Bold"/>
        </a:defRPr>
      </a:lvl1pPr>
      <a:lvl2pPr marL="284163" indent="-284163" algn="l" defTabSz="455613" rtl="0" eaLnBrk="1" fontAlgn="base" hangingPunct="1">
        <a:spcBef>
          <a:spcPct val="20000"/>
        </a:spcBef>
        <a:spcAft>
          <a:spcPct val="0"/>
        </a:spcAft>
        <a:buClr>
          <a:srgbClr val="002D46"/>
        </a:buClr>
        <a:buSzPct val="103000"/>
        <a:buFont typeface="Arial Black" pitchFamily="34" charset="0"/>
        <a:defRPr sz="2000" kern="1200">
          <a:solidFill>
            <a:schemeClr val="accent2"/>
          </a:solidFill>
          <a:latin typeface="+mn-lt"/>
          <a:ea typeface="ＭＳ Ｐゴシック" pitchFamily="-65" charset="-128"/>
          <a:cs typeface="ＭＳ Ｐゴシック"/>
        </a:defRPr>
      </a:lvl2pPr>
      <a:lvl3pPr marL="455613" indent="-227013" algn="l" defTabSz="455613" rtl="0" eaLnBrk="1" fontAlgn="base" hangingPunct="1">
        <a:spcBef>
          <a:spcPts val="800"/>
        </a:spcBef>
        <a:spcAft>
          <a:spcPts val="800"/>
        </a:spcAft>
        <a:buClr>
          <a:srgbClr val="002D46"/>
        </a:buClr>
        <a:buSzPct val="103000"/>
        <a:buFont typeface="Arial Black" pitchFamily="34" charset="0"/>
        <a:buChar char="›"/>
        <a:defRPr kern="1200">
          <a:solidFill>
            <a:schemeClr val="accent2"/>
          </a:solidFill>
          <a:latin typeface="+mn-lt"/>
          <a:ea typeface="ＭＳ Ｐゴシック" pitchFamily="-65" charset="-128"/>
          <a:cs typeface="ＭＳ Ｐゴシック"/>
        </a:defRPr>
      </a:lvl3pPr>
      <a:lvl4pPr marL="798513" indent="-227013" algn="l" defTabSz="455613" rtl="0" eaLnBrk="1" fontAlgn="base" hangingPunct="1">
        <a:spcBef>
          <a:spcPct val="0"/>
        </a:spcBef>
        <a:spcAft>
          <a:spcPts val="300"/>
        </a:spcAft>
        <a:buClr>
          <a:srgbClr val="002D46"/>
        </a:buClr>
        <a:buFont typeface="Arial Black" pitchFamily="34" charset="0"/>
        <a:buChar char="›"/>
        <a:defRPr sz="1600" kern="1200">
          <a:solidFill>
            <a:schemeClr val="accent2"/>
          </a:solidFill>
          <a:latin typeface="+mn-lt"/>
          <a:ea typeface="ＭＳ Ｐゴシック" pitchFamily="-65" charset="-128"/>
          <a:cs typeface="ＭＳ Ｐゴシック"/>
        </a:defRPr>
      </a:lvl4pPr>
      <a:lvl5pPr marL="1141413" indent="-227013" algn="l" defTabSz="455613" rtl="0" eaLnBrk="1" fontAlgn="base" hangingPunct="1">
        <a:spcBef>
          <a:spcPct val="20000"/>
        </a:spcBef>
        <a:spcAft>
          <a:spcPts val="300"/>
        </a:spcAft>
        <a:buClr>
          <a:srgbClr val="002D46"/>
        </a:buClr>
        <a:buFont typeface="Arial Black" pitchFamily="34" charset="0"/>
        <a:buChar char="›"/>
        <a:defRPr sz="1400" kern="1200">
          <a:solidFill>
            <a:schemeClr val="accent2"/>
          </a:solidFill>
          <a:latin typeface="+mn-lt"/>
          <a:ea typeface="ＭＳ Ｐゴシック" pitchFamily="-65" charset="-128"/>
          <a:cs typeface="ＭＳ Ｐゴシック"/>
        </a:defRPr>
      </a:lvl5pPr>
      <a:lvl6pPr marL="251430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heroku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throbertson.github.io/GitBestPractic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atlassian.com/git/tutorials/comparing-workflows" TargetMode="External"/><Relationship Id="rId4" Type="http://schemas.openxmlformats.org/officeDocument/2006/relationships/hyperlink" Target="https://www.git-tower.com/learn/git/ebook/en/command-line/appendix/best-practic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ags" Target="../tags/tag6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Reliability, Resiliency and High Availability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486525"/>
            <a:ext cx="406400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315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Exercise: Analyzing an Application for Resiliency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372533" y="1371601"/>
            <a:ext cx="8500534" cy="4893732"/>
          </a:xfrm>
        </p:spPr>
        <p:txBody>
          <a:bodyPr/>
          <a:lstStyle/>
          <a:p>
            <a:pPr defTabSz="457146" fontAlgn="auto">
              <a:lnSpc>
                <a:spcPct val="100000"/>
              </a:lnSpc>
              <a:spcAft>
                <a:spcPts val="600"/>
              </a:spcAft>
              <a:buClrTx/>
              <a:buSzTx/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Scenario:</a:t>
            </a:r>
            <a:endParaRPr lang="en-US" dirty="0" smtClean="0"/>
          </a:p>
          <a:p>
            <a:pPr lvl="1"/>
            <a:r>
              <a:rPr lang="en-US" dirty="0" smtClean="0"/>
              <a:t>We have a web form: </a:t>
            </a:r>
            <a:r>
              <a:rPr lang="en-US" b="1" dirty="0" smtClean="0"/>
              <a:t>Contact US</a:t>
            </a:r>
            <a:r>
              <a:rPr lang="en-US" dirty="0" smtClean="0"/>
              <a:t>.</a:t>
            </a:r>
            <a:endParaRPr lang="en-US" b="1" dirty="0" smtClean="0"/>
          </a:p>
          <a:p>
            <a:pPr lvl="1"/>
            <a:r>
              <a:rPr lang="en-US" dirty="0" smtClean="0"/>
              <a:t>Contact US collects </a:t>
            </a:r>
            <a:r>
              <a:rPr lang="en-US" dirty="0"/>
              <a:t>some information and </a:t>
            </a:r>
            <a:r>
              <a:rPr lang="en-US" dirty="0" smtClean="0"/>
              <a:t>sends that information, in </a:t>
            </a:r>
            <a:r>
              <a:rPr lang="en-US" dirty="0"/>
              <a:t>an </a:t>
            </a:r>
            <a:r>
              <a:rPr lang="en-US" dirty="0" smtClean="0"/>
              <a:t>email, </a:t>
            </a:r>
            <a:r>
              <a:rPr lang="en-US" dirty="0"/>
              <a:t>to the company.</a:t>
            </a:r>
          </a:p>
          <a:p>
            <a:endParaRPr lang="en-US" dirty="0"/>
          </a:p>
          <a:p>
            <a:r>
              <a:rPr lang="en-US" dirty="0"/>
              <a:t>Now, think about scenarios where this app can fail.</a:t>
            </a:r>
          </a:p>
          <a:p>
            <a:r>
              <a:rPr lang="en-US" dirty="0"/>
              <a:t>Then, think of work-arounds.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Clr>
                <a:srgbClr val="0183B7"/>
              </a:buClr>
              <a:buFont typeface="Arial" charset="0"/>
              <a:buAutoNum type="alphaUcPeriod"/>
              <a:defRPr/>
            </a:pPr>
            <a:endParaRPr lang="en-US" dirty="0"/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Clr>
                <a:srgbClr val="0183B7"/>
              </a:buClr>
              <a:buFont typeface="Arial" charset="0"/>
              <a:buAutoNum type="alphaUcPeriod"/>
              <a:defRPr/>
            </a:pPr>
            <a:endParaRPr lang="en-US" dirty="0"/>
          </a:p>
          <a:p>
            <a:pPr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E948112-EDD9-8744-90CD-72A28D8B2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1" y="3549170"/>
            <a:ext cx="6985416" cy="1784526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91" y="5005133"/>
            <a:ext cx="1176156" cy="1176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35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Twelve-Factor Methodology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4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44" y="1507066"/>
            <a:ext cx="4543089" cy="4233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7C0533-9996-E14D-A517-9EAC87FA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and Deploying Software as a Service Applications (SaaS)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044019-6F63-9949-962A-7246D0B2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280160"/>
            <a:ext cx="4020384" cy="3241040"/>
          </a:xfrm>
        </p:spPr>
        <p:txBody>
          <a:bodyPr/>
          <a:lstStyle/>
          <a:p>
            <a:r>
              <a:rPr lang="en-US" dirty="0"/>
              <a:t>Nowadays users expect resilient / highly available apps.</a:t>
            </a:r>
          </a:p>
          <a:p>
            <a:pPr lvl="1"/>
            <a:r>
              <a:rPr lang="en-US" dirty="0"/>
              <a:t>Apps like Facebook, Twitter, etc. have set the expectations high.</a:t>
            </a:r>
          </a:p>
          <a:p>
            <a:r>
              <a:rPr lang="en-US" dirty="0"/>
              <a:t>Developing highly available / resilience applications is not trivial.</a:t>
            </a:r>
          </a:p>
          <a:p>
            <a:r>
              <a:rPr lang="en-US" dirty="0"/>
              <a:t>The need to deploy applications rapidly and reliably.</a:t>
            </a:r>
          </a:p>
          <a:p>
            <a:r>
              <a:rPr lang="en-US" dirty="0"/>
              <a:t>The need to control application environments reliably.</a:t>
            </a:r>
          </a:p>
          <a:p>
            <a:r>
              <a:rPr lang="en-US" dirty="0"/>
              <a:t>Applications usually run on multiple servers for high availability</a:t>
            </a:r>
            <a:r>
              <a:rPr lang="en-US" dirty="0" smtClean="0"/>
              <a:t>. And </a:t>
            </a:r>
            <a:r>
              <a:rPr lang="en-US" dirty="0"/>
              <a:t>many more.</a:t>
            </a:r>
          </a:p>
          <a:p>
            <a:r>
              <a:rPr lang="en-US" dirty="0"/>
              <a:t>Twelve-Factor App development methodology can help.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7429BCD-DC8E-2F46-B22E-8727ABF9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D9BCF7-9909-664F-B04F-9CEC0863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13" y="3183463"/>
            <a:ext cx="4914821" cy="3277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6E129A-EF7F-5A4F-91BE-E5047788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Twelve-Factor App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35BF3E-6173-A642-B1B1-AA0C12E7E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73440" cy="2225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'Twelve-Factor App' is a collection of best practices and methodologies for building Software as a </a:t>
            </a:r>
            <a:r>
              <a:rPr lang="en-US" dirty="0" smtClean="0"/>
              <a:t>Service (</a:t>
            </a:r>
            <a:r>
              <a:rPr lang="en-US" dirty="0"/>
              <a:t>SaaS) applications</a:t>
            </a:r>
            <a:r>
              <a:rPr lang="en-US" dirty="0" smtClean="0"/>
              <a:t>. These </a:t>
            </a:r>
            <a:r>
              <a:rPr lang="en-US" dirty="0"/>
              <a:t>practices were gathered at </a:t>
            </a:r>
            <a:r>
              <a:rPr lang="en-US" dirty="0">
                <a:hlinkClick r:id="rId4"/>
              </a:rPr>
              <a:t>Heroku</a:t>
            </a:r>
            <a:r>
              <a:rPr lang="en-US" dirty="0"/>
              <a:t> (cloud platform as a service). Now they are generalized.</a:t>
            </a:r>
          </a:p>
          <a:p>
            <a:pPr>
              <a:lnSpc>
                <a:spcPct val="150000"/>
              </a:lnSpc>
            </a:pPr>
            <a:r>
              <a:rPr lang="en-US" dirty="0"/>
              <a:t>These principles are mainly focused on web apps</a:t>
            </a:r>
            <a:r>
              <a:rPr lang="en-US" dirty="0" smtClean="0"/>
              <a:t>. So </a:t>
            </a:r>
            <a:r>
              <a:rPr lang="en-US" dirty="0"/>
              <a:t>adopt these for your environment</a:t>
            </a:r>
            <a:r>
              <a:rPr lang="en-US" dirty="0" smtClean="0"/>
              <a:t>. The </a:t>
            </a:r>
            <a:r>
              <a:rPr lang="en-US" dirty="0"/>
              <a:t>practices are being adopted in Microservices deployment.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9F6235B-F075-374B-BE03-9791738B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995D71-2E52-7A42-9DF2-0B93F20A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6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9A3C38-C391-9541-84EF-936E8430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Twelve-Factors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72B11A5F-8C21-6B48-A13E-DC6D56E940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471122"/>
              </p:ext>
            </p:extLst>
          </p:nvPr>
        </p:nvGraphicFramePr>
        <p:xfrm>
          <a:off x="371475" y="1252283"/>
          <a:ext cx="8486776" cy="50444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47925">
                  <a:extLst>
                    <a:ext uri="{9D8B030D-6E8A-4147-A177-3AD203B41FA5}">
                      <a16:colId xmlns="" xmlns:a16="http://schemas.microsoft.com/office/drawing/2014/main" val="2241517738"/>
                    </a:ext>
                  </a:extLst>
                </a:gridCol>
                <a:gridCol w="6038851">
                  <a:extLst>
                    <a:ext uri="{9D8B030D-6E8A-4147-A177-3AD203B41FA5}">
                      <a16:colId xmlns="" xmlns:a16="http://schemas.microsoft.com/office/drawing/2014/main" val="187332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877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Description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877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7309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1 – </a:t>
                      </a:r>
                      <a:r>
                        <a:rPr lang="en-US" sz="1100" b="1" kern="1200" dirty="0">
                          <a:effectLst/>
                        </a:rPr>
                        <a:t>Codebase</a:t>
                      </a:r>
                      <a:endParaRPr lang="en-US" sz="11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7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There should be exactly one codebase for a deployed service with the codebase being used for many deployments.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77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613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2 - 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dependencies should be declared, with no implicit reliance on system tools or libraries.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32184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3 – Config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Configuration that varies between deployments should be stored in the environment.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66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4 - Backing services	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backing services are treated as attached resources and attached and detached by the execution environment.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08320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5 - Build, release, run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delivery pipeline should strictly consist of build, release, run.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516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6 - Processes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Applications should be deployed as one or more stateless processes with persisted data stored on a backing service.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73507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7 - Port binding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Self-contained services should make themselves available to other services by specified ports.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0205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8 - Concurrency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Concurrency is advocated by scaling individual processes.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95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9 - Disposability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Fast startup and shutdown are advocated for a more robust and resilient system.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276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10 - Dev/Prod parity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environments should be as similar as possible.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4512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11 - Logs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Applications should produce logs as event streams and leave the execution environment to aggregate.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581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055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12 - Admin Processes	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Any needed admin tasks should be kept in source control and packaged with the application.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77887534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5592977-860D-4243-9A0F-B3E13ACEB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9587F53-D491-3F40-9224-DA7F8153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659142-0502-2347-8517-0BE19B09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– Codebase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B42943-C195-F244-A899-E723091AF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280160"/>
            <a:ext cx="7084906" cy="3003973"/>
          </a:xfrm>
        </p:spPr>
        <p:txBody>
          <a:bodyPr/>
          <a:lstStyle/>
          <a:p>
            <a:r>
              <a:rPr lang="en-US" dirty="0"/>
              <a:t>Code and resources (icons etc.) are tracked in version control system.</a:t>
            </a:r>
          </a:p>
          <a:p>
            <a:r>
              <a:rPr lang="en-US" dirty="0"/>
              <a:t>Version control systems: Git (very popular), Subversion, Mercurial.</a:t>
            </a:r>
          </a:p>
          <a:p>
            <a:r>
              <a:rPr lang="en-US" dirty="0"/>
              <a:t>One app </a:t>
            </a:r>
            <a:r>
              <a:rPr lang="en-US" dirty="0">
                <a:sym typeface="Wingdings" pitchFamily="2" charset="2"/>
              </a:rPr>
              <a:t> one codebase.</a:t>
            </a:r>
          </a:p>
          <a:p>
            <a:pPr lvl="1"/>
            <a:r>
              <a:rPr lang="en-US" dirty="0">
                <a:sym typeface="Wingdings" pitchFamily="2" charset="2"/>
              </a:rPr>
              <a:t>Do not share multiple apps within a single codebase – it complicates deploys.</a:t>
            </a:r>
          </a:p>
          <a:p>
            <a:pPr lvl="1"/>
            <a:r>
              <a:rPr lang="en-US" dirty="0">
                <a:sym typeface="Wingdings" pitchFamily="2" charset="2"/>
              </a:rPr>
              <a:t>Each app evolves at its own pace.</a:t>
            </a:r>
          </a:p>
          <a:p>
            <a:r>
              <a:rPr lang="en-US" dirty="0">
                <a:sym typeface="Wingdings" pitchFamily="2" charset="2"/>
              </a:rPr>
              <a:t>Multiple deployments are done from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 single codebase.</a:t>
            </a:r>
          </a:p>
          <a:p>
            <a:pPr lvl="1"/>
            <a:r>
              <a:rPr lang="en-US" dirty="0">
                <a:sym typeface="Wingdings" pitchFamily="2" charset="2"/>
              </a:rPr>
              <a:t>Here we have production, staging and dev.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6E3916E-4426-B648-BE4C-48F416A2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1F309D-4A9D-E34E-9606-03ACCD97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7608456-CBE9-7549-A093-22DEF938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3020483"/>
            <a:ext cx="3852333" cy="32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7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659142-0502-2347-8517-0BE19B09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– Codebase – Best Practices (git)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6E3916E-4426-B648-BE4C-48F416A2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1F309D-4A9D-E34E-9606-03ACCD97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70CE4D95-824B-5E48-903A-E4E7C855B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2" y="1236133"/>
            <a:ext cx="5102971" cy="51527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377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659142-0502-2347-8517-0BE19B09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– Codebase – Best Practices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B42943-C195-F244-A899-E723091AF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4074432"/>
          </a:xfrm>
        </p:spPr>
        <p:txBody>
          <a:bodyPr/>
          <a:lstStyle/>
          <a:p>
            <a:r>
              <a:rPr lang="en-US" dirty="0"/>
              <a:t>(Remember these are not rules, just guidelines.  Adopt them to your needs accordingly.)</a:t>
            </a:r>
          </a:p>
          <a:p>
            <a:r>
              <a:rPr lang="en-US" dirty="0"/>
              <a:t>Master is always 'clean' – as in ready to deploy.</a:t>
            </a:r>
          </a:p>
          <a:p>
            <a:r>
              <a:rPr lang="en-US" dirty="0"/>
              <a:t>All deploys are done from the master branch.</a:t>
            </a:r>
          </a:p>
          <a:p>
            <a:r>
              <a:rPr lang="en-US" dirty="0"/>
              <a:t>Each deployment has a unique tag (r1, r2, r3).</a:t>
            </a:r>
          </a:p>
          <a:p>
            <a:pPr lvl="1"/>
            <a:r>
              <a:rPr lang="en-US" dirty="0"/>
              <a:t>So if anything goes wrong with the latest deploy, we can switch back to 'last known good release'.</a:t>
            </a:r>
          </a:p>
          <a:p>
            <a:r>
              <a:rPr lang="en-US" dirty="0"/>
              <a:t>Each release can optionally have a version tag as well (e.g., v1.1).</a:t>
            </a:r>
          </a:p>
          <a:p>
            <a:r>
              <a:rPr lang="en-US" dirty="0"/>
              <a:t>Features / bug fixes should be done in a separate branch.</a:t>
            </a:r>
          </a:p>
          <a:p>
            <a:pPr lvl="1"/>
            <a:r>
              <a:rPr lang="en-US" dirty="0"/>
              <a:t>Then merged to master when ready to deploy.</a:t>
            </a:r>
          </a:p>
          <a:p>
            <a:r>
              <a:rPr lang="en-US" dirty="0">
                <a:hlinkClick r:id="rId3"/>
              </a:rPr>
              <a:t>https://sethrobertson.github.io/GitBestPractices/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https://www.git-tower.com/learn/git/ebook/en/command-line/appendix/best-practices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https://www.atlassian.com/git/tutorials/comparing-workflows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6E3916E-4426-B648-BE4C-48F416A2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1F309D-4A9D-E34E-9606-03ACCD97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8" y="3047994"/>
            <a:ext cx="3555999" cy="3555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0F8933-0441-B14F-892D-A13954BA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–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1D8EE4-016C-924D-91AC-822AE897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4074432"/>
          </a:xfrm>
        </p:spPr>
        <p:txBody>
          <a:bodyPr/>
          <a:lstStyle/>
          <a:p>
            <a:r>
              <a:rPr lang="en-US" dirty="0"/>
              <a:t>Most apps depend on system libraries.</a:t>
            </a:r>
          </a:p>
          <a:p>
            <a:pPr lvl="1"/>
            <a:r>
              <a:rPr lang="en-US" dirty="0"/>
              <a:t>E.g., python apps needing some libraries (compression, image processing, etc.)</a:t>
            </a:r>
          </a:p>
          <a:p>
            <a:r>
              <a:rPr lang="en-US" dirty="0"/>
              <a:t>Twelve-Factor apps never rely on the implicit existence of system-wide packages.</a:t>
            </a:r>
          </a:p>
          <a:p>
            <a:pPr lvl="1"/>
            <a:r>
              <a:rPr lang="en-US" dirty="0"/>
              <a:t>It declares all dependencies explicitly and exactly (versions).</a:t>
            </a:r>
          </a:p>
          <a:p>
            <a:pPr lvl="1"/>
            <a:r>
              <a:rPr lang="en-US" dirty="0"/>
              <a:t>Even common apps (like curl) are not assumed.</a:t>
            </a:r>
          </a:p>
          <a:p>
            <a:pPr lvl="1"/>
            <a:r>
              <a:rPr lang="en-US" dirty="0"/>
              <a:t>Because they may or may not exist, and the installed versions may not be compatible.</a:t>
            </a:r>
          </a:p>
          <a:p>
            <a:r>
              <a:rPr lang="en-US" dirty="0"/>
              <a:t>Dependencies are packaged with the application.</a:t>
            </a:r>
          </a:p>
          <a:p>
            <a:pPr lvl="1"/>
            <a:r>
              <a:rPr lang="en-US" dirty="0"/>
              <a:t>We use a 'bundler' tool completely package all files together.</a:t>
            </a:r>
          </a:p>
          <a:p>
            <a:pPr lvl="1"/>
            <a:r>
              <a:rPr lang="en-US" dirty="0"/>
              <a:t>Usually bundled within app directory.</a:t>
            </a:r>
          </a:p>
          <a:p>
            <a:r>
              <a:rPr lang="en-US" dirty="0"/>
              <a:t>Examples of bundlers:</a:t>
            </a:r>
          </a:p>
          <a:p>
            <a:pPr lvl="1"/>
            <a:r>
              <a:rPr lang="en-US" dirty="0"/>
              <a:t>Ruby has </a:t>
            </a:r>
            <a:r>
              <a:rPr lang="en-US" i="1" dirty="0" smtClean="0"/>
              <a:t>Gem </a:t>
            </a:r>
            <a:r>
              <a:rPr lang="en-US" i="1" dirty="0"/>
              <a:t>bundler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Python has </a:t>
            </a:r>
            <a:r>
              <a:rPr lang="en-US" i="1" dirty="0"/>
              <a:t>pip</a:t>
            </a:r>
            <a:r>
              <a:rPr lang="en-US" dirty="0"/>
              <a:t> and virtual environments.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5CC5DFE-457A-3047-BAC8-6E671081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E23A97C-84EC-4A4D-92AD-0CDF953A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8"/>
          <a:stretch/>
        </p:blipFill>
        <p:spPr>
          <a:xfrm>
            <a:off x="3336849" y="1811865"/>
            <a:ext cx="5637813" cy="3234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0F8933-0441-B14F-892D-A13954BA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– Dependencies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1D8EE4-016C-924D-91AC-822AE897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40744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Here is a sample dependency listing for </a:t>
            </a:r>
            <a:r>
              <a:rPr lang="en-US" dirty="0" smtClean="0"/>
              <a:t>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python </a:t>
            </a:r>
            <a:r>
              <a:rPr lang="en-US" dirty="0"/>
              <a:t>program.</a:t>
            </a:r>
          </a:p>
          <a:p>
            <a:pPr>
              <a:buNone/>
            </a:pPr>
            <a:r>
              <a:rPr lang="en-US" dirty="0" smtClean="0">
                <a:latin typeface="Andale Mono" panose="020B0509000000000004" pitchFamily="49" charset="0"/>
              </a:rPr>
              <a:t>requirements.txt</a:t>
            </a:r>
            <a:endParaRPr lang="en-US" dirty="0">
              <a:latin typeface="Andale Mono" panose="020B0509000000000004" pitchFamily="49" charset="0"/>
            </a:endParaRPr>
          </a:p>
          <a:p>
            <a:pPr lvl="1">
              <a:buNone/>
            </a:pPr>
            <a:r>
              <a:rPr lang="en-US" dirty="0">
                <a:latin typeface="Andale Mono" panose="020B0509000000000004" pitchFamily="49" charset="0"/>
              </a:rPr>
              <a:t>	BeautifulSoup==3.2.0</a:t>
            </a:r>
            <a:br>
              <a:rPr lang="en-US" dirty="0">
                <a:latin typeface="Andale Mono" panose="020B0509000000000004" pitchFamily="49" charset="0"/>
              </a:rPr>
            </a:br>
            <a:r>
              <a:rPr lang="en-US" dirty="0">
                <a:latin typeface="Andale Mono" panose="020B0509000000000004" pitchFamily="49" charset="0"/>
              </a:rPr>
              <a:t>Django==1.3</a:t>
            </a:r>
            <a:br>
              <a:rPr lang="en-US" dirty="0">
                <a:latin typeface="Andale Mono" panose="020B0509000000000004" pitchFamily="49" charset="0"/>
              </a:rPr>
            </a:br>
            <a:r>
              <a:rPr lang="en-US" dirty="0">
                <a:latin typeface="Andale Mono" panose="020B0509000000000004" pitchFamily="49" charset="0"/>
              </a:rPr>
              <a:t>Fabric==1.2.0</a:t>
            </a:r>
            <a:br>
              <a:rPr lang="en-US" dirty="0">
                <a:latin typeface="Andale Mono" panose="020B0509000000000004" pitchFamily="49" charset="0"/>
              </a:rPr>
            </a:br>
            <a:r>
              <a:rPr lang="en-US" dirty="0">
                <a:latin typeface="Andale Mono" panose="020B0509000000000004" pitchFamily="49" charset="0"/>
              </a:rPr>
              <a:t>PyYAML==3.09</a:t>
            </a:r>
            <a:br>
              <a:rPr lang="en-US" dirty="0">
                <a:latin typeface="Andale Mono" panose="020B0509000000000004" pitchFamily="49" charset="0"/>
              </a:rPr>
            </a:br>
            <a:r>
              <a:rPr lang="en-US" dirty="0">
                <a:latin typeface="Andale Mono" panose="020B0509000000000004" pitchFamily="49" charset="0"/>
              </a:rPr>
              <a:t>Pygments==1.4</a:t>
            </a:r>
            <a:br>
              <a:rPr lang="en-US" dirty="0">
                <a:latin typeface="Andale Mono" panose="020B0509000000000004" pitchFamily="49" charset="0"/>
              </a:rPr>
            </a:br>
            <a:r>
              <a:rPr lang="en-US" dirty="0">
                <a:latin typeface="Andale Mono" panose="020B0509000000000004" pitchFamily="49" charset="0"/>
              </a:rPr>
              <a:t>SQLAlchemy==0.7.1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 smtClean="0"/>
              <a:t>Note </a:t>
            </a:r>
            <a:r>
              <a:rPr lang="en-US" dirty="0"/>
              <a:t>how the requirements list 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packages </a:t>
            </a:r>
            <a:r>
              <a:rPr lang="en-US" dirty="0"/>
              <a:t>and versions.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To install this using python package manager (pip)</a:t>
            </a:r>
          </a:p>
          <a:p>
            <a:pPr lvl="1">
              <a:buNone/>
            </a:pPr>
            <a:r>
              <a:rPr lang="en-US" dirty="0">
                <a:latin typeface="Andale Mono" panose="020B0509000000000004" pitchFamily="49" charset="0"/>
              </a:rPr>
              <a:t>	$   pip install –r requirements.txt</a:t>
            </a:r>
          </a:p>
          <a:p>
            <a:pPr lvl="1">
              <a:buNone/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5CC5DFE-457A-3047-BAC8-6E671081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E23A97C-84EC-4A4D-92AD-0CDF953A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AC5AF9-39DC-D14F-B884-0EE7C14F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841799-CA43-3A45-8202-70E34F2E5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70D96AA-ECF8-4040-8FAA-B781365E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D0214E5-D19C-2E46-B8C6-C21371A7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786760"/>
              </p:ext>
            </p:extLst>
          </p:nvPr>
        </p:nvGraphicFramePr>
        <p:xfrm>
          <a:off x="371475" y="1394546"/>
          <a:ext cx="8297333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7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891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  <a:cs typeface="Century Gothic"/>
                        </a:rPr>
                        <a:t>After this module, participants will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j-lt"/>
                          <a:cs typeface="Century Gothic"/>
                        </a:rPr>
                        <a:t> be able to: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  <a:cs typeface="Century Gothic"/>
                      </a:endParaRPr>
                    </a:p>
                  </a:txBody>
                  <a:tcPr marL="0" marR="0" marT="0" marB="91440" anchor="b">
                    <a:lnB w="38100" cap="flat" cmpd="sng" algn="ctr">
                      <a:solidFill>
                        <a:srgbClr val="F89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1529"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Understand industry terminologies to describe highly available applications.</a:t>
                      </a:r>
                    </a:p>
                  </a:txBody>
                  <a:tcPr marL="182880" marT="91440" marB="9144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89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B38">
                        <a:alpha val="12157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1529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Describe best practices outlined by Twelve-Factor-app methodology for building highly available, highly scalable apps.</a:t>
                      </a:r>
                    </a:p>
                  </a:txBody>
                  <a:tcPr marL="182880" marT="91440" marB="9144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0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–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280159"/>
            <a:ext cx="4409440" cy="4883573"/>
          </a:xfrm>
        </p:spPr>
        <p:txBody>
          <a:bodyPr/>
          <a:lstStyle/>
          <a:p>
            <a:r>
              <a:rPr lang="en-US" dirty="0"/>
              <a:t>Configurations vary based on deployment environment.</a:t>
            </a:r>
          </a:p>
          <a:p>
            <a:pPr lvl="1"/>
            <a:r>
              <a:rPr lang="en-US" dirty="0"/>
              <a:t>E.g., database host in development might be 'localhost'.</a:t>
            </a:r>
          </a:p>
          <a:p>
            <a:pPr lvl="1"/>
            <a:r>
              <a:rPr lang="en-US" dirty="0"/>
              <a:t>Db host in production might be  'db1.company.com'.</a:t>
            </a:r>
          </a:p>
          <a:p>
            <a:r>
              <a:rPr lang="en-US" dirty="0"/>
              <a:t>Do not hard-code configs in code.</a:t>
            </a:r>
          </a:p>
          <a:p>
            <a:r>
              <a:rPr lang="en-US" dirty="0"/>
              <a:t>Also, it is recommended not to check-in config files into version control either.</a:t>
            </a:r>
          </a:p>
          <a:p>
            <a:pPr lvl="1"/>
            <a:r>
              <a:rPr lang="en-US" dirty="0"/>
              <a:t>Sensitive information like passwords will leak. </a:t>
            </a:r>
          </a:p>
          <a:p>
            <a:r>
              <a:rPr lang="en-US" dirty="0"/>
              <a:t>Sometimes 'sample config files' are checked into version control.</a:t>
            </a:r>
          </a:p>
          <a:p>
            <a:pPr lvl="1"/>
            <a:r>
              <a:rPr lang="en-US" dirty="0"/>
              <a:t>Developers make a copy of this sample file and customize settings in their own config file.</a:t>
            </a:r>
          </a:p>
          <a:p>
            <a:pPr lvl="1"/>
            <a:r>
              <a:rPr lang="en-US" dirty="0"/>
              <a:t>This customized copy is NOT checked into version control.</a:t>
            </a:r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72" y="1185333"/>
            <a:ext cx="3494886" cy="49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35AF37-D35F-FD4C-8E4A-E1D653FC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– Config (Cont.)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A9B1FD-BE09-264C-96B2-BCEADF45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88F7B4-017B-EC42-9FE5-3FFA26F7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Checked </a:t>
            </a:r>
            <a:r>
              <a:rPr lang="en-US" b="1" dirty="0"/>
              <a:t>into version control: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2" indent="0">
              <a:lnSpc>
                <a:spcPct val="90000"/>
              </a:lnSpc>
              <a:spcAft>
                <a:spcPts val="0"/>
              </a:spcAft>
              <a:buClrTx/>
            </a:pPr>
            <a:endParaRPr lang="en-US" b="1" u="sng" dirty="0" smtClean="0">
              <a:solidFill>
                <a:schemeClr val="bg1"/>
              </a:solidFill>
            </a:endParaRPr>
          </a:p>
          <a:p>
            <a:pPr marL="0" lvl="2" indent="0">
              <a:lnSpc>
                <a:spcPct val="90000"/>
              </a:lnSpc>
              <a:spcAft>
                <a:spcPts val="0"/>
              </a:spcAft>
              <a:buClrTx/>
            </a:pPr>
            <a:r>
              <a:rPr lang="en-US" b="1" dirty="0" smtClean="0">
                <a:solidFill>
                  <a:schemeClr val="bg1"/>
                </a:solidFill>
              </a:rPr>
              <a:t>Developer </a:t>
            </a:r>
            <a:r>
              <a:rPr lang="en-US" b="1" dirty="0">
                <a:solidFill>
                  <a:schemeClr val="bg1"/>
                </a:solidFill>
              </a:rPr>
              <a:t>1: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lvl="2" indent="0">
              <a:lnSpc>
                <a:spcPct val="90000"/>
              </a:lnSpc>
              <a:spcAft>
                <a:spcPts val="0"/>
              </a:spcAft>
              <a:buClrTx/>
            </a:pPr>
            <a:endParaRPr lang="en-US" b="1" u="sng" dirty="0" smtClean="0">
              <a:solidFill>
                <a:schemeClr val="bg1"/>
              </a:solidFill>
            </a:endParaRPr>
          </a:p>
          <a:p>
            <a:pPr marL="0" lvl="2" indent="0">
              <a:lnSpc>
                <a:spcPct val="90000"/>
              </a:lnSpc>
              <a:spcAft>
                <a:spcPts val="0"/>
              </a:spcAft>
              <a:buClrTx/>
            </a:pPr>
            <a:r>
              <a:rPr lang="en-US" b="1" dirty="0" smtClean="0">
                <a:solidFill>
                  <a:schemeClr val="bg1"/>
                </a:solidFill>
              </a:rPr>
              <a:t>Staging </a:t>
            </a:r>
            <a:r>
              <a:rPr lang="en-US" b="1" dirty="0">
                <a:solidFill>
                  <a:schemeClr val="bg1"/>
                </a:solidFill>
              </a:rPr>
              <a:t>1: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App/</a:t>
            </a:r>
            <a:r>
              <a:rPr lang="en-US" dirty="0" err="1"/>
              <a:t>config</a:t>
            </a:r>
            <a:r>
              <a:rPr lang="en-US" dirty="0"/>
              <a:t> /</a:t>
            </a:r>
            <a:r>
              <a:rPr lang="en-US" dirty="0" err="1"/>
              <a:t>config.template</a:t>
            </a:r>
            <a:endParaRPr lang="en-US" dirty="0"/>
          </a:p>
          <a:p>
            <a:pPr marL="1588" lvl="1" indent="0">
              <a:buNone/>
            </a:pPr>
            <a:endParaRPr lang="en-US" dirty="0" smtClean="0">
              <a:solidFill>
                <a:srgbClr val="E87722"/>
              </a:solidFill>
            </a:endParaRPr>
          </a:p>
          <a:p>
            <a:pPr marL="1588" lvl="1" indent="0">
              <a:buNone/>
            </a:pPr>
            <a:r>
              <a:rPr lang="en-US" dirty="0">
                <a:solidFill>
                  <a:srgbClr val="E87722"/>
                </a:solidFill>
              </a:rPr>
              <a:t> </a:t>
            </a:r>
            <a:r>
              <a:rPr lang="en-US" dirty="0" smtClean="0">
                <a:solidFill>
                  <a:srgbClr val="E87722"/>
                </a:solidFill>
              </a:rPr>
              <a:t>           </a:t>
            </a:r>
            <a:r>
              <a:rPr lang="en-US" dirty="0" err="1" smtClean="0">
                <a:solidFill>
                  <a:srgbClr val="E87722"/>
                </a:solidFill>
              </a:rPr>
              <a:t>db.host</a:t>
            </a:r>
            <a:r>
              <a:rPr lang="en-US" dirty="0">
                <a:solidFill>
                  <a:srgbClr val="E87722"/>
                </a:solidFill>
              </a:rPr>
              <a:t>=""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US" dirty="0"/>
              <a:t>App/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config.template</a:t>
            </a:r>
            <a:r>
              <a:rPr lang="en-US" dirty="0"/>
              <a:t> (in version control - not modified)</a:t>
            </a:r>
          </a:p>
          <a:p>
            <a:pPr marL="0" lvl="2" indent="0">
              <a:buNone/>
            </a:pPr>
            <a:r>
              <a:rPr lang="en-US" dirty="0"/>
              <a:t>App/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config.local</a:t>
            </a:r>
            <a:r>
              <a:rPr lang="en-US" dirty="0"/>
              <a:t>  (customized, NOT in version control</a:t>
            </a:r>
            <a:r>
              <a:rPr lang="en-US" dirty="0" smtClean="0"/>
              <a:t>)</a:t>
            </a:r>
          </a:p>
          <a:p>
            <a:pPr marL="0" lvl="2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db.host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= "localhost"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US" dirty="0"/>
              <a:t>App/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config.template</a:t>
            </a:r>
            <a:r>
              <a:rPr lang="en-US" dirty="0"/>
              <a:t> (in version control - not modified)</a:t>
            </a:r>
          </a:p>
          <a:p>
            <a:pPr marL="0" lvl="2" indent="0">
              <a:buNone/>
            </a:pPr>
            <a:r>
              <a:rPr lang="en-US" dirty="0"/>
              <a:t>App/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config.local</a:t>
            </a:r>
            <a:r>
              <a:rPr lang="en-US" dirty="0"/>
              <a:t>  (customized, NOT in version control)</a:t>
            </a:r>
            <a:br>
              <a:rPr lang="en-US" dirty="0"/>
            </a:br>
            <a:r>
              <a:rPr lang="en-US" dirty="0"/>
              <a:t>    </a:t>
            </a:r>
            <a:endParaRPr lang="en-US" dirty="0" smtClean="0"/>
          </a:p>
          <a:p>
            <a:pPr marL="0" lvl="2" indent="0">
              <a:buNone/>
            </a:pPr>
            <a:r>
              <a:rPr lang="en-US" dirty="0">
                <a:solidFill>
                  <a:srgbClr val="E87722"/>
                </a:solidFill>
              </a:rPr>
              <a:t> </a:t>
            </a:r>
            <a:r>
              <a:rPr lang="en-US" dirty="0" smtClean="0">
                <a:solidFill>
                  <a:srgbClr val="E87722"/>
                </a:solidFill>
              </a:rPr>
              <a:t>    </a:t>
            </a:r>
            <a:r>
              <a:rPr lang="en-US" dirty="0" err="1" smtClean="0">
                <a:solidFill>
                  <a:srgbClr val="E87722"/>
                </a:solidFill>
              </a:rPr>
              <a:t>db.host</a:t>
            </a:r>
            <a:r>
              <a:rPr lang="en-US" dirty="0" smtClean="0">
                <a:solidFill>
                  <a:srgbClr val="E87722"/>
                </a:solidFill>
              </a:rPr>
              <a:t> </a:t>
            </a:r>
            <a:r>
              <a:rPr lang="en-US" dirty="0">
                <a:solidFill>
                  <a:srgbClr val="E87722"/>
                </a:solidFill>
              </a:rPr>
              <a:t>= "staging1"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– Config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587375"/>
          </a:xfrm>
        </p:spPr>
        <p:txBody>
          <a:bodyPr/>
          <a:lstStyle/>
          <a:p>
            <a:pPr marL="0" lvl="2" indent="0">
              <a:buNone/>
            </a:pPr>
            <a:r>
              <a:rPr lang="en-US" dirty="0"/>
              <a:t>Twelve-Factor apps can specify config dynamically using an environment variable.</a:t>
            </a:r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152ACD32-5C84-2C45-8C83-C3DB239A61BD}"/>
              </a:ext>
            </a:extLst>
          </p:cNvPr>
          <p:cNvSpPr txBox="1">
            <a:spLocks/>
          </p:cNvSpPr>
          <p:nvPr/>
        </p:nvSpPr>
        <p:spPr bwMode="gray">
          <a:xfrm>
            <a:off x="371475" y="1706932"/>
            <a:ext cx="8486775" cy="2747950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463" indent="-169863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150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Arial" panose="020B0604020202020204" pitchFamily="34" charset="0"/>
              <a:buNone/>
            </a:pPr>
            <a:r>
              <a:rPr lang="en-US" dirty="0">
                <a:latin typeface="Andale Mono" panose="020B0509000000000004" pitchFamily="49" charset="0"/>
              </a:rPr>
              <a:t># here I am deploying to 'staging'</a:t>
            </a:r>
          </a:p>
          <a:p>
            <a:pPr marL="0" lvl="2" indent="0">
              <a:buFont typeface="Arial" panose="020B0604020202020204" pitchFamily="34" charset="0"/>
              <a:buNone/>
            </a:pPr>
            <a:r>
              <a:rPr lang="en-US" dirty="0">
                <a:latin typeface="Andale Mono" panose="020B0509000000000004" pitchFamily="49" charset="0"/>
              </a:rPr>
              <a:t># assume there is a file : config/staging.yaml</a:t>
            </a:r>
          </a:p>
          <a:p>
            <a:pPr marL="0" lvl="2" indent="0">
              <a:buFont typeface="Arial" panose="020B0604020202020204" pitchFamily="34" charset="0"/>
              <a:buNone/>
            </a:pPr>
            <a:endParaRPr lang="en-US" dirty="0">
              <a:latin typeface="Andale Mono" panose="020B0509000000000004" pitchFamily="49" charset="0"/>
            </a:endParaRPr>
          </a:p>
          <a:p>
            <a:pPr marL="0" lvl="2" indent="0">
              <a:buFont typeface="Arial" panose="020B0604020202020204" pitchFamily="34" charset="0"/>
              <a:buNone/>
            </a:pPr>
            <a:r>
              <a:rPr lang="en-US" dirty="0">
                <a:latin typeface="Andale Mono" panose="020B0509000000000004" pitchFamily="49" charset="0"/>
              </a:rPr>
              <a:t>$     ENV=staging   ./deploy.sh</a:t>
            </a:r>
          </a:p>
          <a:p>
            <a:pPr marL="0" lvl="2" indent="0">
              <a:buFont typeface="Arial" panose="020B0604020202020204" pitchFamily="34" charset="0"/>
              <a:buNone/>
            </a:pPr>
            <a:endParaRPr lang="en-US" dirty="0">
              <a:latin typeface="Andale Mono" panose="020B0509000000000004" pitchFamily="49" charset="0"/>
            </a:endParaRPr>
          </a:p>
          <a:p>
            <a:pPr marL="0" lvl="2" indent="0">
              <a:buFont typeface="Arial" panose="020B0604020202020204" pitchFamily="34" charset="0"/>
              <a:buNone/>
            </a:pPr>
            <a:r>
              <a:rPr lang="en-US" dirty="0">
                <a:latin typeface="Andale Mono" panose="020B0509000000000004" pitchFamily="49" charset="0"/>
              </a:rPr>
              <a:t># the app / scripts will use all settings in   'config/staging.yaml'</a:t>
            </a:r>
          </a:p>
        </p:txBody>
      </p:sp>
    </p:spTree>
    <p:extLst>
      <p:ext uri="{BB962C8B-B14F-4D97-AF65-F5344CB8AC3E}">
        <p14:creationId xmlns:p14="http://schemas.microsoft.com/office/powerpoint/2010/main" val="5587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– Backing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4074432"/>
          </a:xfrm>
        </p:spPr>
        <p:txBody>
          <a:bodyPr/>
          <a:lstStyle/>
          <a:p>
            <a:r>
              <a:rPr lang="en-US" b="1" dirty="0">
                <a:solidFill>
                  <a:srgbClr val="E87722"/>
                </a:solidFill>
              </a:rPr>
              <a:t>A backing service</a:t>
            </a:r>
            <a:r>
              <a:rPr lang="en-US" dirty="0">
                <a:solidFill>
                  <a:srgbClr val="E87722"/>
                </a:solidFill>
              </a:rPr>
              <a:t> </a:t>
            </a:r>
            <a:r>
              <a:rPr lang="en-US" dirty="0"/>
              <a:t>is any service the app uses for operation.</a:t>
            </a:r>
          </a:p>
          <a:p>
            <a:pPr lvl="1"/>
            <a:r>
              <a:rPr lang="en-US" dirty="0"/>
              <a:t>E.g., databases, email service, twitter</a:t>
            </a:r>
          </a:p>
          <a:p>
            <a:r>
              <a:rPr lang="en-US" dirty="0"/>
              <a:t>A Twelve-Factor app doesn't 'hard code' any backing service URLs in the code</a:t>
            </a:r>
            <a:r>
              <a:rPr lang="en-US" dirty="0" smtClean="0"/>
              <a:t>.  </a:t>
            </a:r>
          </a:p>
          <a:p>
            <a:r>
              <a:rPr lang="en-US" dirty="0" smtClean="0"/>
              <a:t>The </a:t>
            </a:r>
            <a:r>
              <a:rPr lang="en-US" dirty="0"/>
              <a:t>same code should work in multiple environments without any code change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picks up backing service URLs from appropriate config files (dev, staging, prod).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F1BE630-F09C-3040-8FA9-33DAA2C3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68" y="3146884"/>
            <a:ext cx="6054669" cy="31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– Backing Service Usage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152ACD32-5C84-2C45-8C83-C3DB239A61BD}"/>
              </a:ext>
            </a:extLst>
          </p:cNvPr>
          <p:cNvSpPr txBox="1">
            <a:spLocks/>
          </p:cNvSpPr>
          <p:nvPr/>
        </p:nvSpPr>
        <p:spPr bwMode="gray">
          <a:xfrm>
            <a:off x="365760" y="1280160"/>
            <a:ext cx="8486775" cy="4633233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463" indent="-169863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150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950" indent="-17145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Arial" panose="020B0604020202020204" pitchFamily="34" charset="0"/>
              <a:buNone/>
            </a:pPr>
            <a:r>
              <a:rPr lang="en-US" b="1" u="sng" dirty="0">
                <a:latin typeface="Andale Mono" panose="020B0509000000000004" pitchFamily="49" charset="0"/>
              </a:rPr>
              <a:t>File  :  config/staging.yaml</a:t>
            </a:r>
          </a:p>
          <a:p>
            <a:pPr marL="0" lvl="2" indent="0">
              <a:buFont typeface="Arial" panose="020B0604020202020204" pitchFamily="34" charset="0"/>
              <a:buNone/>
            </a:pPr>
            <a:r>
              <a:rPr lang="en-US" dirty="0">
                <a:latin typeface="Andale Mono" panose="020B0509000000000004" pitchFamily="49" charset="0"/>
              </a:rPr>
              <a:t>	db.host = "staging.example.com"</a:t>
            </a:r>
          </a:p>
          <a:p>
            <a:pPr marL="0" lvl="2" indent="0">
              <a:buFont typeface="Arial" panose="020B0604020202020204" pitchFamily="34" charset="0"/>
              <a:buNone/>
            </a:pPr>
            <a:r>
              <a:rPr lang="en-US" dirty="0">
                <a:latin typeface="Andale Mono" panose="020B0509000000000004" pitchFamily="49" charset="0"/>
              </a:rPr>
              <a:t>	db.user = "staging_user"</a:t>
            </a:r>
          </a:p>
          <a:p>
            <a:pPr marL="0" lvl="2" indent="0">
              <a:buFont typeface="Arial" panose="020B0604020202020204" pitchFamily="34" charset="0"/>
              <a:buNone/>
            </a:pPr>
            <a:r>
              <a:rPr lang="en-US" dirty="0">
                <a:latin typeface="Andale Mono" panose="020B0509000000000004" pitchFamily="49" charset="0"/>
              </a:rPr>
              <a:t>	db.pass = "secret123"</a:t>
            </a:r>
          </a:p>
          <a:p>
            <a:pPr marL="0" lvl="2" indent="0">
              <a:buFont typeface="Arial" panose="020B0604020202020204" pitchFamily="34" charset="0"/>
              <a:buNone/>
            </a:pPr>
            <a:endParaRPr lang="en-US" dirty="0">
              <a:latin typeface="Andale Mono" panose="020B0509000000000004" pitchFamily="49" charset="0"/>
            </a:endParaRPr>
          </a:p>
          <a:p>
            <a:pPr marL="0" lvl="2" indent="0">
              <a:buNone/>
            </a:pPr>
            <a:r>
              <a:rPr lang="en-US" b="1" u="sng" dirty="0">
                <a:latin typeface="Andale Mono" panose="020B0509000000000004" pitchFamily="49" charset="0"/>
              </a:rPr>
              <a:t>File  :  config/prod.yaml</a:t>
            </a:r>
          </a:p>
          <a:p>
            <a:pPr marL="0" lvl="2" indent="0">
              <a:buNone/>
            </a:pPr>
            <a:r>
              <a:rPr lang="en-US" dirty="0">
                <a:latin typeface="Andale Mono" panose="020B0509000000000004" pitchFamily="49" charset="0"/>
              </a:rPr>
              <a:t>	db.host = "production.example.com"</a:t>
            </a:r>
          </a:p>
          <a:p>
            <a:pPr marL="0" lvl="2" indent="0">
              <a:buNone/>
            </a:pPr>
            <a:r>
              <a:rPr lang="en-US" dirty="0">
                <a:latin typeface="Andale Mono" panose="020B0509000000000004" pitchFamily="49" charset="0"/>
              </a:rPr>
              <a:t>	db.user = "prod_user"</a:t>
            </a:r>
          </a:p>
          <a:p>
            <a:pPr marL="0" lvl="2" indent="0">
              <a:buNone/>
            </a:pPr>
            <a:r>
              <a:rPr lang="en-US" dirty="0">
                <a:latin typeface="Andale Mono" panose="020B0509000000000004" pitchFamily="49" charset="0"/>
              </a:rPr>
              <a:t>	db.pass = "!secret123!"</a:t>
            </a:r>
          </a:p>
          <a:p>
            <a:pPr marL="0" lvl="2" indent="0">
              <a:buNone/>
            </a:pPr>
            <a:endParaRPr lang="en-US" dirty="0">
              <a:latin typeface="Andale Mono" panose="020B0509000000000004" pitchFamily="49" charset="0"/>
            </a:endParaRPr>
          </a:p>
          <a:p>
            <a:pPr marL="0" lvl="2" indent="0">
              <a:buNone/>
            </a:pPr>
            <a:r>
              <a:rPr lang="en-US" b="1" u="sng" dirty="0">
                <a:latin typeface="Andale Mono" panose="020B0509000000000004" pitchFamily="49" charset="0"/>
              </a:rPr>
              <a:t>application code</a:t>
            </a:r>
          </a:p>
          <a:p>
            <a:pPr marL="0" lvl="2" indent="0">
              <a:buNone/>
            </a:pPr>
            <a:r>
              <a:rPr lang="en-US" dirty="0">
                <a:latin typeface="Andale Mono" panose="020B0509000000000004" pitchFamily="49" charset="0"/>
              </a:rPr>
              <a:t># config is pointing to appropriate env config file</a:t>
            </a:r>
          </a:p>
          <a:p>
            <a:pPr marL="0" lvl="2" indent="0">
              <a:buNone/>
            </a:pPr>
            <a:r>
              <a:rPr lang="en-US" dirty="0">
                <a:latin typeface="Andale Mono" panose="020B0509000000000004" pitchFamily="49" charset="0"/>
              </a:rPr>
              <a:t>db_host = confg.get("db_host")</a:t>
            </a:r>
          </a:p>
          <a:p>
            <a:pPr marL="0" lvl="2" indent="0">
              <a:buNone/>
            </a:pPr>
            <a:r>
              <a:rPr lang="en-US" dirty="0">
                <a:latin typeface="Andale Mono" panose="020B0509000000000004" pitchFamily="49" charset="0"/>
              </a:rPr>
              <a:t>db_user = confg.get("db_user") </a:t>
            </a:r>
          </a:p>
          <a:p>
            <a:pPr marL="0" lvl="2" indent="0">
              <a:buNone/>
            </a:pPr>
            <a:r>
              <a:rPr lang="en-US" dirty="0">
                <a:latin typeface="Andale Mono" panose="020B0509000000000004" pitchFamily="49" charset="0"/>
              </a:rPr>
              <a:t>db_pass = confg.get("db_pass")</a:t>
            </a:r>
          </a:p>
          <a:p>
            <a:pPr marL="0" lvl="2" indent="0">
              <a:buNone/>
            </a:pPr>
            <a:r>
              <a:rPr lang="en-US" dirty="0">
                <a:latin typeface="Andale Mono" panose="020B0509000000000004" pitchFamily="49" charset="0"/>
              </a:rPr>
              <a:t>Db_connection = Db.open(db_host, db_user, db_pass)</a:t>
            </a:r>
          </a:p>
          <a:p>
            <a:pPr marL="0" lvl="2" indent="0">
              <a:buNone/>
            </a:pPr>
            <a:endParaRPr lang="en-US" dirty="0">
              <a:latin typeface="Andale Mono" panose="020B0509000000000004" pitchFamily="49" charset="0"/>
            </a:endParaRPr>
          </a:p>
          <a:p>
            <a:pPr marL="0" lvl="2" indent="0">
              <a:buFont typeface="Arial" panose="020B0604020202020204" pitchFamily="34" charset="0"/>
              <a:buNone/>
            </a:pP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– Build, Release, Run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4151ECDC-5941-A14D-B3B5-B34DA8093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076492"/>
            <a:ext cx="8486775" cy="3573378"/>
          </a:xfrm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– Build, Release, Run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4074432"/>
          </a:xfrm>
        </p:spPr>
        <p:txBody>
          <a:bodyPr/>
          <a:lstStyle/>
          <a:p>
            <a:r>
              <a:rPr lang="en-US" b="1" dirty="0">
                <a:solidFill>
                  <a:srgbClr val="E87722"/>
                </a:solidFill>
              </a:rPr>
              <a:t>Build</a:t>
            </a:r>
            <a:r>
              <a:rPr lang="en-US" dirty="0"/>
              <a:t>: Converts code into executable bundles (called build).</a:t>
            </a:r>
          </a:p>
          <a:p>
            <a:r>
              <a:rPr lang="en-US" b="1" dirty="0">
                <a:solidFill>
                  <a:srgbClr val="E87722"/>
                </a:solidFill>
              </a:rPr>
              <a:t>Release</a:t>
            </a:r>
            <a:r>
              <a:rPr lang="en-US" dirty="0">
                <a:solidFill>
                  <a:srgbClr val="E87722"/>
                </a:solidFill>
              </a:rPr>
              <a:t>: </a:t>
            </a:r>
            <a:r>
              <a:rPr lang="en-US" dirty="0"/>
              <a:t>Combines build and configuration and deploys to environment.</a:t>
            </a:r>
          </a:p>
          <a:p>
            <a:r>
              <a:rPr lang="en-US" b="1" dirty="0">
                <a:solidFill>
                  <a:srgbClr val="E87722"/>
                </a:solidFill>
              </a:rPr>
              <a:t>Run</a:t>
            </a:r>
            <a:r>
              <a:rPr lang="en-US" dirty="0"/>
              <a:t>: The app execution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Twelve-Factor </a:t>
            </a:r>
            <a:r>
              <a:rPr lang="en-US" dirty="0"/>
              <a:t>app makes a clear distinction among build/release/run steps.</a:t>
            </a:r>
          </a:p>
          <a:p>
            <a:r>
              <a:rPr lang="en-US" dirty="0"/>
              <a:t>No code changes in run time, because you can not propagate the changes to build stage.</a:t>
            </a:r>
          </a:p>
          <a:p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release has a unique release-id.</a:t>
            </a:r>
          </a:p>
          <a:p>
            <a:pPr lvl="1"/>
            <a:r>
              <a:rPr lang="en-US" dirty="0"/>
              <a:t>Timestamp (2018-06-01__13-04-01) or r23</a:t>
            </a:r>
          </a:p>
          <a:p>
            <a:endParaRPr lang="en-US" dirty="0" smtClean="0"/>
          </a:p>
          <a:p>
            <a:r>
              <a:rPr lang="en-US" dirty="0" smtClean="0"/>
              <a:t>Release </a:t>
            </a:r>
            <a:r>
              <a:rPr lang="en-US" dirty="0"/>
              <a:t>tools should allow reverting to previous builds quickly. </a:t>
            </a:r>
          </a:p>
          <a:p>
            <a:pPr lvl="1"/>
            <a:r>
              <a:rPr lang="en-US" dirty="0"/>
              <a:t>Deploy a new build.</a:t>
            </a:r>
          </a:p>
          <a:p>
            <a:pPr lvl="1"/>
            <a:r>
              <a:rPr lang="en-US" dirty="0"/>
              <a:t>Something goes wrong.</a:t>
            </a:r>
          </a:p>
          <a:p>
            <a:pPr lvl="1"/>
            <a:r>
              <a:rPr lang="en-US" dirty="0"/>
              <a:t>Should be able to revert back to last known good build.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0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– Processes (Run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4074432"/>
          </a:xfrm>
        </p:spPr>
        <p:txBody>
          <a:bodyPr/>
          <a:lstStyle/>
          <a:p>
            <a:r>
              <a:rPr lang="en-US" dirty="0"/>
              <a:t>The app is executed in the execution environment as one or more processes.</a:t>
            </a:r>
          </a:p>
          <a:p>
            <a:r>
              <a:rPr lang="en-US" dirty="0"/>
              <a:t>The process can be a simple python script, or a complicated web application that depends on multiple resources (database, email, twitter, etc</a:t>
            </a:r>
            <a:r>
              <a:rPr lang="en-US" dirty="0" smtClean="0"/>
              <a:t>.). Twelve-Factor </a:t>
            </a:r>
            <a:r>
              <a:rPr lang="en-US" dirty="0"/>
              <a:t>processes are stateless and share nothing.</a:t>
            </a:r>
          </a:p>
          <a:p>
            <a:r>
              <a:rPr lang="en-US" b="1" dirty="0">
                <a:solidFill>
                  <a:srgbClr val="E87722"/>
                </a:solidFill>
              </a:rPr>
              <a:t>Stateless</a:t>
            </a:r>
          </a:p>
          <a:p>
            <a:pPr lvl="1"/>
            <a:r>
              <a:rPr lang="en-US" dirty="0"/>
              <a:t>All state and data are stored in 'backing store' (see 4).</a:t>
            </a:r>
          </a:p>
          <a:p>
            <a:pPr lvl="1"/>
            <a:r>
              <a:rPr lang="en-US" dirty="0"/>
              <a:t>So if an app is re-started, it can read data from the backing store and keep continuing.</a:t>
            </a:r>
          </a:p>
          <a:p>
            <a:r>
              <a:rPr lang="en-US" b="1" dirty="0" smtClean="0">
                <a:solidFill>
                  <a:srgbClr val="E87722"/>
                </a:solidFill>
              </a:rPr>
              <a:t>Share-nothing</a:t>
            </a:r>
            <a:endParaRPr lang="en-US" b="1" dirty="0">
              <a:solidFill>
                <a:srgbClr val="E87722"/>
              </a:solidFill>
            </a:endParaRPr>
          </a:p>
          <a:p>
            <a:pPr lvl="1"/>
            <a:r>
              <a:rPr lang="en-US" dirty="0"/>
              <a:t>Apps don't depend on other apps.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2"/>
          <a:stretch/>
        </p:blipFill>
        <p:spPr>
          <a:xfrm>
            <a:off x="0" y="4148666"/>
            <a:ext cx="9144000" cy="21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– Processes (Run time)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about local stores like memory cache / local disk?</a:t>
            </a:r>
          </a:p>
          <a:p>
            <a:pPr lvl="1"/>
            <a:r>
              <a:rPr lang="en-US" dirty="0"/>
              <a:t>Ok to use transient, intermediate data.</a:t>
            </a:r>
          </a:p>
          <a:p>
            <a:pPr lvl="1"/>
            <a:r>
              <a:rPr lang="en-US" dirty="0"/>
              <a:t>For example, store uploaded file on local drive before uploading a durable storage like S3.</a:t>
            </a:r>
          </a:p>
          <a:p>
            <a:pPr lvl="1"/>
            <a:r>
              <a:rPr lang="en-US" dirty="0"/>
              <a:t>A process restart can wipe local cache memory.</a:t>
            </a:r>
          </a:p>
          <a:p>
            <a:pPr lvl="1"/>
            <a:endParaRPr lang="en-US" dirty="0"/>
          </a:p>
          <a:p>
            <a:r>
              <a:rPr lang="en-US" dirty="0"/>
              <a:t>Sticky sessions?</a:t>
            </a:r>
          </a:p>
          <a:p>
            <a:pPr lvl="1"/>
            <a:r>
              <a:rPr lang="en-US" dirty="0"/>
              <a:t>Sticky sessions mean if one process served a user request, it would also serve subsequent requests from the same user.</a:t>
            </a:r>
          </a:p>
          <a:p>
            <a:pPr lvl="1"/>
            <a:r>
              <a:rPr lang="en-US" dirty="0"/>
              <a:t>Session data is usually stored in local storage: memory / disk.</a:t>
            </a:r>
          </a:p>
          <a:p>
            <a:pPr lvl="1"/>
            <a:r>
              <a:rPr lang="en-US" dirty="0"/>
              <a:t>Sticky sessions are in violation of Twelve-Factor design.</a:t>
            </a:r>
          </a:p>
          <a:p>
            <a:pPr lvl="1"/>
            <a:r>
              <a:rPr lang="en-US" dirty="0"/>
              <a:t>We want user request to be served by any process (not just one).</a:t>
            </a:r>
          </a:p>
          <a:p>
            <a:pPr lvl="1"/>
            <a:r>
              <a:rPr lang="en-US" dirty="0"/>
              <a:t>Recommended storing session data in stores like Memcache / Redis.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– Port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Twelve-Factor apps (mostly web apps) listen on a port to serve requests.</a:t>
            </a:r>
          </a:p>
          <a:p>
            <a:r>
              <a:rPr lang="en-US" dirty="0"/>
              <a:t>Popular ports:</a:t>
            </a:r>
          </a:p>
          <a:p>
            <a:pPr lvl="1"/>
            <a:r>
              <a:rPr lang="en-US" dirty="0"/>
              <a:t>http: 80, 8000, 8080</a:t>
            </a:r>
          </a:p>
          <a:p>
            <a:r>
              <a:rPr lang="en-US" dirty="0"/>
              <a:t>An app can be run within another container. </a:t>
            </a:r>
          </a:p>
          <a:p>
            <a:pPr lvl="1"/>
            <a:r>
              <a:rPr lang="en-US" dirty="0"/>
              <a:t>Java web apps run within Tomcat container.</a:t>
            </a:r>
          </a:p>
          <a:p>
            <a:pPr lvl="1"/>
            <a:r>
              <a:rPr lang="en-US" dirty="0"/>
              <a:t>Python web apps run within Tornado container.</a:t>
            </a:r>
          </a:p>
          <a:p>
            <a:pPr lvl="1"/>
            <a:r>
              <a:rPr lang="en-US" dirty="0"/>
              <a:t>PHP web apps run within Apache or Nginx web server.</a:t>
            </a:r>
          </a:p>
          <a:p>
            <a:pPr lvl="1"/>
            <a:endParaRPr lang="en-US" dirty="0"/>
          </a:p>
          <a:p>
            <a:r>
              <a:rPr lang="en-US" dirty="0"/>
              <a:t>Listening on a port enable one app to service another:</a:t>
            </a:r>
          </a:p>
          <a:p>
            <a:pPr lvl="1"/>
            <a:r>
              <a:rPr lang="en-US" dirty="0"/>
              <a:t>For example, an email app can be a service used by another web app.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Resilient Applications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53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–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825625"/>
            <a:ext cx="3709871" cy="4074432"/>
          </a:xfrm>
        </p:spPr>
        <p:txBody>
          <a:bodyPr/>
          <a:lstStyle/>
          <a:p>
            <a:r>
              <a:rPr lang="en-US" dirty="0"/>
              <a:t>Apps run as multiple processes / threads can utilize hardware better.</a:t>
            </a:r>
          </a:p>
          <a:p>
            <a:r>
              <a:rPr lang="en-US" b="1" dirty="0"/>
              <a:t>Process</a:t>
            </a:r>
          </a:p>
          <a:p>
            <a:pPr lvl="1"/>
            <a:r>
              <a:rPr lang="en-US" dirty="0"/>
              <a:t>'heavy weight'.</a:t>
            </a:r>
          </a:p>
          <a:p>
            <a:pPr lvl="1"/>
            <a:r>
              <a:rPr lang="en-US" dirty="0"/>
              <a:t>Multiple processes can run on same machine utilizing multiple CPU cores and other resources.</a:t>
            </a:r>
          </a:p>
          <a:p>
            <a:pPr lvl="1"/>
            <a:r>
              <a:rPr lang="en-US" dirty="0"/>
              <a:t>E.g., PHP web application process.</a:t>
            </a:r>
          </a:p>
          <a:p>
            <a:r>
              <a:rPr lang="en-US" b="1" dirty="0"/>
              <a:t>Threads</a:t>
            </a:r>
          </a:p>
          <a:p>
            <a:pPr lvl="1"/>
            <a:r>
              <a:rPr lang="en-US" dirty="0"/>
              <a:t>Threads run within a process.</a:t>
            </a:r>
          </a:p>
          <a:p>
            <a:pPr lvl="1"/>
            <a:r>
              <a:rPr lang="en-US" dirty="0"/>
              <a:t>Many threads in a process.</a:t>
            </a:r>
          </a:p>
          <a:p>
            <a:pPr lvl="1"/>
            <a:r>
              <a:rPr lang="en-US" dirty="0"/>
              <a:t>Threads are light weight.</a:t>
            </a:r>
          </a:p>
          <a:p>
            <a:pPr lvl="1"/>
            <a:r>
              <a:rPr lang="en-US" dirty="0"/>
              <a:t>E.g., Java web application thread within Tomcat.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5A93922-79B9-2944-9461-512E6682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52" y="2304099"/>
            <a:ext cx="4547377" cy="295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– Concurrency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280160"/>
            <a:ext cx="5493172" cy="4074432"/>
          </a:xfrm>
        </p:spPr>
        <p:txBody>
          <a:bodyPr/>
          <a:lstStyle/>
          <a:p>
            <a:r>
              <a:rPr lang="en-US" dirty="0"/>
              <a:t>In the twelve-factor app, processes are a first class citizen.</a:t>
            </a:r>
          </a:p>
          <a:p>
            <a:r>
              <a:rPr lang="en-US" dirty="0"/>
              <a:t>The process concept is closely modeled after Unix/Linux processes.</a:t>
            </a:r>
          </a:p>
          <a:p>
            <a:pPr lvl="1"/>
            <a:r>
              <a:rPr lang="en-US" dirty="0"/>
              <a:t>Traditional web requests are handled by web processes.</a:t>
            </a:r>
          </a:p>
          <a:p>
            <a:pPr lvl="1"/>
            <a:r>
              <a:rPr lang="en-US" dirty="0"/>
              <a:t>Long-running tasks (like sending emails, etc.) can be handled by daemon process.</a:t>
            </a:r>
          </a:p>
          <a:p>
            <a:r>
              <a:rPr lang="en-US" dirty="0"/>
              <a:t>A single process can run multiple threads inside it, parallelizing the workload:</a:t>
            </a:r>
          </a:p>
          <a:p>
            <a:pPr lvl="1"/>
            <a:r>
              <a:rPr lang="en-US" dirty="0"/>
              <a:t>E.g., Node.js</a:t>
            </a:r>
          </a:p>
          <a:p>
            <a:r>
              <a:rPr lang="en-US" dirty="0"/>
              <a:t>However, there is only so much vertical scaling, a single process can achieve.</a:t>
            </a:r>
          </a:p>
          <a:p>
            <a:r>
              <a:rPr lang="en-US" dirty="0"/>
              <a:t>Scaling the app:</a:t>
            </a:r>
          </a:p>
          <a:p>
            <a:pPr lvl="1"/>
            <a:r>
              <a:rPr lang="en-US" dirty="0"/>
              <a:t>Run multiple processes within the same machine.</a:t>
            </a:r>
          </a:p>
          <a:p>
            <a:pPr lvl="1"/>
            <a:r>
              <a:rPr lang="en-US" dirty="0"/>
              <a:t>And scale out to multiple machines.</a:t>
            </a:r>
          </a:p>
          <a:p>
            <a:r>
              <a:rPr lang="en-US" dirty="0"/>
              <a:t>Twelve-Factor apps should not manage daemon processes.  It should use operating systems process / daemon manager.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3" r="19636" b="25679"/>
          <a:stretch/>
        </p:blipFill>
        <p:spPr>
          <a:xfrm>
            <a:off x="5909733" y="1236134"/>
            <a:ext cx="2963334" cy="509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– Disposability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388773" cy="4074432"/>
          </a:xfrm>
        </p:spPr>
        <p:txBody>
          <a:bodyPr/>
          <a:lstStyle/>
          <a:p>
            <a:r>
              <a:rPr lang="en-US" b="1" dirty="0">
                <a:solidFill>
                  <a:srgbClr val="E87722"/>
                </a:solidFill>
              </a:rPr>
              <a:t>The twelve-factor app’s processes are disposable</a:t>
            </a:r>
            <a:r>
              <a:rPr lang="en-US" dirty="0"/>
              <a:t>, meaning they can be started or stopped at a moment’s notice. </a:t>
            </a:r>
          </a:p>
          <a:p>
            <a:r>
              <a:rPr lang="en-US" dirty="0"/>
              <a:t>This facilitates fast elastic scaling, rapid deployment of code or config changes, and robustness of production deploys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process should startup fairly quickly (few seconds at most).</a:t>
            </a:r>
          </a:p>
          <a:p>
            <a:pPr lvl="1"/>
            <a:r>
              <a:rPr lang="en-US" dirty="0"/>
              <a:t>This allows load balancers to scale up processes as the demand increases.</a:t>
            </a:r>
          </a:p>
          <a:p>
            <a:pPr lvl="1"/>
            <a:r>
              <a:rPr lang="en-US" dirty="0"/>
              <a:t>Also, processes can be moved to another machine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The process should shutdown quickly and gracefully as well.</a:t>
            </a:r>
          </a:p>
          <a:p>
            <a:pPr lvl="1"/>
            <a:r>
              <a:rPr lang="en-US" dirty="0"/>
              <a:t>Used to restart / redeploy apps quickly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Twelve-Factor apps are designed to handle unexpected / sudden terminations.</a:t>
            </a:r>
          </a:p>
          <a:p>
            <a:pPr lvl="1"/>
            <a:r>
              <a:rPr lang="en-US" dirty="0"/>
              <a:t>To prevent data loss due to sudden crashes, save the data in backup store.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– Dev/Prod Parity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The </a:t>
            </a:r>
            <a:r>
              <a:rPr lang="en-US" b="1" dirty="0" smtClean="0"/>
              <a:t>Time Gap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The </a:t>
            </a:r>
            <a:r>
              <a:rPr lang="en-US" b="1" dirty="0" smtClean="0"/>
              <a:t>Personnel Gap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 Tools Gap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Developer can work on features that can take days / weeks / months before it goes into production.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Developers write code, ops-engineers deploy it.</a:t>
            </a:r>
          </a:p>
          <a:p>
            <a:endParaRPr lang="en-US" sz="16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1"/>
            <a:r>
              <a:rPr lang="en-US" dirty="0"/>
              <a:t>Developer stack: light-weight </a:t>
            </a:r>
            <a:r>
              <a:rPr lang="en-US" dirty="0" err="1"/>
              <a:t>httpd</a:t>
            </a:r>
            <a:r>
              <a:rPr lang="en-US" dirty="0"/>
              <a:t>, SQLite on Mac OSX.</a:t>
            </a:r>
          </a:p>
          <a:p>
            <a:pPr lvl="1"/>
            <a:r>
              <a:rPr lang="en-US" dirty="0"/>
              <a:t>Production stack: Nginx, MySQL on Linux.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9275" y="1107823"/>
            <a:ext cx="8024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Traditionally there is a substantial gap between development and production.</a:t>
            </a:r>
          </a:p>
          <a:p>
            <a:r>
              <a:rPr lang="en-US" dirty="0"/>
              <a:t>There are three main areas where we see this gap.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– Dev/Prod Parity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4074432"/>
          </a:xfrm>
        </p:spPr>
        <p:txBody>
          <a:bodyPr/>
          <a:lstStyle/>
          <a:p>
            <a:r>
              <a:rPr lang="en-US" dirty="0"/>
              <a:t>The twelve-factor app is designed for </a:t>
            </a:r>
            <a:r>
              <a:rPr lang="en-US" b="1" dirty="0"/>
              <a:t>continuous deployment </a:t>
            </a:r>
            <a:r>
              <a:rPr lang="en-US" dirty="0"/>
              <a:t>by keeping the </a:t>
            </a:r>
            <a:r>
              <a:rPr lang="en-US" b="1" dirty="0"/>
              <a:t>gap between development and production small.</a:t>
            </a:r>
            <a:r>
              <a:rPr lang="en-US" dirty="0"/>
              <a:t> </a:t>
            </a:r>
          </a:p>
          <a:p>
            <a:r>
              <a:rPr lang="en-US" b="1" dirty="0"/>
              <a:t>Make the time gap small</a:t>
            </a:r>
            <a:r>
              <a:rPr lang="en-US" dirty="0"/>
              <a:t>: A developer may write </a:t>
            </a:r>
            <a:r>
              <a:rPr lang="en-US" dirty="0" smtClean="0"/>
              <a:t>the code </a:t>
            </a:r>
            <a:r>
              <a:rPr lang="en-US" dirty="0"/>
              <a:t>and have it deployed hours or even just minutes later.</a:t>
            </a:r>
          </a:p>
          <a:p>
            <a:r>
              <a:rPr lang="en-US" b="1" dirty="0"/>
              <a:t>Make the personnel gap small</a:t>
            </a:r>
            <a:r>
              <a:rPr lang="en-US" dirty="0"/>
              <a:t>: Developers who wrote </a:t>
            </a:r>
            <a:r>
              <a:rPr lang="en-US" dirty="0" smtClean="0"/>
              <a:t>the code </a:t>
            </a:r>
            <a:r>
              <a:rPr lang="en-US" dirty="0"/>
              <a:t>are closely involved in deploying it and watching its behavior in production.</a:t>
            </a:r>
          </a:p>
          <a:p>
            <a:r>
              <a:rPr lang="en-US" b="1" dirty="0"/>
              <a:t>Make the tools gap small</a:t>
            </a:r>
            <a:r>
              <a:rPr lang="en-US" dirty="0"/>
              <a:t>: Keep development and production as similar as possible.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0F7398A7-B65B-544E-924A-B8494A3BBF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860711"/>
              </p:ext>
            </p:extLst>
          </p:nvPr>
        </p:nvGraphicFramePr>
        <p:xfrm>
          <a:off x="351821" y="3883232"/>
          <a:ext cx="8486775" cy="14833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085403">
                  <a:extLst>
                    <a:ext uri="{9D8B030D-6E8A-4147-A177-3AD203B41FA5}">
                      <a16:colId xmlns="" xmlns:a16="http://schemas.microsoft.com/office/drawing/2014/main" val="3207808434"/>
                    </a:ext>
                  </a:extLst>
                </a:gridCol>
                <a:gridCol w="2572447">
                  <a:extLst>
                    <a:ext uri="{9D8B030D-6E8A-4147-A177-3AD203B41FA5}">
                      <a16:colId xmlns="" xmlns:a16="http://schemas.microsoft.com/office/drawing/2014/main" val="2820208971"/>
                    </a:ext>
                  </a:extLst>
                </a:gridCol>
                <a:gridCol w="2828925">
                  <a:extLst>
                    <a:ext uri="{9D8B030D-6E8A-4147-A177-3AD203B41FA5}">
                      <a16:colId xmlns="" xmlns:a16="http://schemas.microsoft.com/office/drawing/2014/main" val="885986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Twelve-factor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476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Time between deploys</a:t>
                      </a:r>
                    </a:p>
                  </a:txBody>
                  <a:tcP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Weeks</a:t>
                      </a:r>
                    </a:p>
                  </a:txBody>
                  <a:tcP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Hours</a:t>
                      </a:r>
                    </a:p>
                  </a:txBody>
                  <a:tcPr>
                    <a:solidFill>
                      <a:srgbClr val="B5581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482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Code authors vs. code deployers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9335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Dev vs. production environments</a:t>
                      </a:r>
                    </a:p>
                  </a:txBody>
                  <a:tcP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Divergent</a:t>
                      </a:r>
                    </a:p>
                  </a:txBody>
                  <a:tcPr>
                    <a:solidFill>
                      <a:srgbClr val="B5581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similar as possible</a:t>
                      </a:r>
                    </a:p>
                  </a:txBody>
                  <a:tcPr>
                    <a:solidFill>
                      <a:srgbClr val="B5581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088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8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4674658" cy="4074432"/>
          </a:xfrm>
        </p:spPr>
        <p:txBody>
          <a:bodyPr/>
          <a:lstStyle/>
          <a:p>
            <a:r>
              <a:rPr lang="en-US" dirty="0"/>
              <a:t>Twelve-Factor app principal urges developers to use same backing store in development and production.</a:t>
            </a:r>
          </a:p>
          <a:p>
            <a:pPr lvl="1"/>
            <a:r>
              <a:rPr lang="en-US" dirty="0"/>
              <a:t>E.g., if MySQL is used in production, developers should also use MySQL on their development machines.</a:t>
            </a:r>
          </a:p>
          <a:p>
            <a:r>
              <a:rPr lang="en-US" dirty="0"/>
              <a:t>Because sometimes tiny discrepancies in data storage can lead to problems that are hard to trace.</a:t>
            </a:r>
          </a:p>
          <a:p>
            <a:pPr lvl="1"/>
            <a:r>
              <a:rPr lang="en-US" dirty="0"/>
              <a:t>E.g., how integers are represented (max / min values).</a:t>
            </a:r>
          </a:p>
          <a:p>
            <a:r>
              <a:rPr lang="en-US" dirty="0"/>
              <a:t>Running stores used in production (MySQL, PostgreSQL) on dev machines is easier now.</a:t>
            </a:r>
          </a:p>
          <a:p>
            <a:pPr lvl="1"/>
            <a:r>
              <a:rPr lang="en-US" dirty="0"/>
              <a:t>Most of them can be installed and run natively.</a:t>
            </a:r>
          </a:p>
          <a:p>
            <a:pPr lvl="1"/>
            <a:r>
              <a:rPr lang="en-US" dirty="0"/>
              <a:t>Or use light-weight containers like Docker and Vagrant to run the app.</a:t>
            </a:r>
          </a:p>
          <a:p>
            <a:r>
              <a:rPr lang="en-US" dirty="0"/>
              <a:t>It is even recommended to use the same version of backing store in dev and production.</a:t>
            </a:r>
          </a:p>
          <a:p>
            <a:pPr lvl="1"/>
            <a:r>
              <a:rPr lang="en-US" dirty="0"/>
              <a:t>There can be subtle version incompatibility bugs.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– Dev/Prod Parity (Cont.)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6" b="7599"/>
          <a:stretch/>
        </p:blipFill>
        <p:spPr>
          <a:xfrm>
            <a:off x="5565097" y="1286934"/>
            <a:ext cx="3358770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–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202507" cy="4078224"/>
          </a:xfrm>
        </p:spPr>
        <p:txBody>
          <a:bodyPr/>
          <a:lstStyle/>
          <a:p>
            <a:r>
              <a:rPr lang="en-US" dirty="0"/>
              <a:t>Logs provide visibility into the behavior of a running app</a:t>
            </a:r>
            <a:r>
              <a:rPr lang="en-US" dirty="0" smtClean="0"/>
              <a:t>. Logs </a:t>
            </a:r>
            <a:r>
              <a:rPr lang="en-US" dirty="0"/>
              <a:t>are commonly written to a file on disk (a “logfile”).</a:t>
            </a:r>
          </a:p>
          <a:p>
            <a:r>
              <a:rPr lang="en-US" dirty="0"/>
              <a:t>Logs are critical for:</a:t>
            </a:r>
          </a:p>
          <a:p>
            <a:pPr lvl="1"/>
            <a:r>
              <a:rPr lang="en-US" dirty="0"/>
              <a:t>Diagnosing bugs / exceptions happening in the program.</a:t>
            </a:r>
          </a:p>
          <a:p>
            <a:pPr lvl="1"/>
            <a:r>
              <a:rPr lang="en-US" dirty="0"/>
              <a:t>Understanding app behavior – INFO level logs, metrics.</a:t>
            </a:r>
          </a:p>
          <a:p>
            <a:r>
              <a:rPr lang="en-US" dirty="0"/>
              <a:t>Twelve-Factor app is highly encouraged to log:</a:t>
            </a:r>
          </a:p>
          <a:p>
            <a:pPr lvl="1"/>
            <a:r>
              <a:rPr lang="en-US" dirty="0"/>
              <a:t>Exceptions and errors.</a:t>
            </a:r>
          </a:p>
          <a:p>
            <a:pPr lvl="1"/>
            <a:r>
              <a:rPr lang="en-US" dirty="0"/>
              <a:t>INFO, DEBUG level messages to log the working of the app.</a:t>
            </a:r>
          </a:p>
          <a:p>
            <a:r>
              <a:rPr lang="en-US" dirty="0"/>
              <a:t>However, the app should not manage log files:</a:t>
            </a:r>
          </a:p>
          <a:p>
            <a:pPr lvl="1"/>
            <a:r>
              <a:rPr lang="en-US" dirty="0"/>
              <a:t>Use a logging tool.</a:t>
            </a:r>
          </a:p>
          <a:p>
            <a:pPr lvl="1"/>
            <a:r>
              <a:rPr lang="en-US" dirty="0"/>
              <a:t>Logging tool will save the logs to a destination (disk file, database, etc.) according to the configuration.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– Logs (Cont.)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71475" y="1251869"/>
            <a:ext cx="5572125" cy="1188720"/>
          </a:xfrm>
        </p:spPr>
        <p:txBody>
          <a:bodyPr/>
          <a:lstStyle/>
          <a:p>
            <a:r>
              <a:rPr lang="en-US" sz="1400" dirty="0"/>
              <a:t>Don't log using PRINT</a:t>
            </a:r>
            <a:r>
              <a:rPr lang="en-US" sz="1400" dirty="0" smtClean="0"/>
              <a:t>():</a:t>
            </a:r>
            <a:endParaRPr lang="en-US" sz="1400" dirty="0"/>
          </a:p>
          <a:p>
            <a:pPr lvl="1"/>
            <a:r>
              <a:rPr lang="en-US" dirty="0"/>
              <a:t>It is hard to turn on / off.</a:t>
            </a:r>
          </a:p>
          <a:p>
            <a:pPr lvl="1"/>
            <a:r>
              <a:rPr lang="en-US" dirty="0"/>
              <a:t>And selectively turn on logging for a component.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371475" y="2533838"/>
            <a:ext cx="5572125" cy="1188720"/>
          </a:xfrm>
        </p:spPr>
        <p:txBody>
          <a:bodyPr/>
          <a:lstStyle/>
          <a:p>
            <a:r>
              <a:rPr lang="en-US" sz="1400" dirty="0"/>
              <a:t>Loggers</a:t>
            </a:r>
          </a:p>
          <a:p>
            <a:pPr lvl="1"/>
            <a:r>
              <a:rPr lang="en-US" dirty="0"/>
              <a:t>Java: Log4j.</a:t>
            </a:r>
          </a:p>
          <a:p>
            <a:pPr lvl="1"/>
            <a:r>
              <a:rPr lang="en-US" dirty="0"/>
              <a:t>Python: </a:t>
            </a:r>
            <a:r>
              <a:rPr lang="en-US" dirty="0" err="1"/>
              <a:t>PyLogger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Log </a:t>
            </a:r>
            <a:r>
              <a:rPr lang="en-US" dirty="0" smtClean="0"/>
              <a:t>Levels: </a:t>
            </a:r>
            <a:r>
              <a:rPr lang="en-US" dirty="0"/>
              <a:t>DEBUG &gt;    INFO  &gt; WARN (default) &gt; ERROR.</a:t>
            </a:r>
          </a:p>
          <a:p>
            <a:pPr lvl="1"/>
            <a:endParaRPr lang="en-US" dirty="0"/>
          </a:p>
          <a:p>
            <a:endParaRPr lang="en-US" sz="1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71475" y="3815807"/>
            <a:ext cx="5572125" cy="1188720"/>
          </a:xfrm>
        </p:spPr>
        <p:txBody>
          <a:bodyPr/>
          <a:lstStyle/>
          <a:p>
            <a:r>
              <a:rPr lang="en-US" sz="1400" dirty="0"/>
              <a:t>Loggers can send the output to any number of destinations (or a combination).</a:t>
            </a:r>
          </a:p>
          <a:p>
            <a:pPr lvl="1"/>
            <a:r>
              <a:rPr lang="en-US" dirty="0"/>
              <a:t>Disk files, Database, Network service, a message queue.</a:t>
            </a:r>
          </a:p>
          <a:p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371475" y="5097777"/>
            <a:ext cx="5572125" cy="1188720"/>
          </a:xfrm>
        </p:spPr>
        <p:txBody>
          <a:bodyPr/>
          <a:lstStyle/>
          <a:p>
            <a:r>
              <a:rPr lang="en-US" sz="1400" dirty="0"/>
              <a:t>Loggers can also 'rotate' files – based on timestamp or </a:t>
            </a:r>
            <a:r>
              <a:rPr lang="en-US" sz="1400" dirty="0" smtClean="0"/>
              <a:t>size. And </a:t>
            </a:r>
            <a:r>
              <a:rPr lang="en-US" sz="1400" dirty="0"/>
              <a:t>loggers allow us to turn logging for separate components on / off</a:t>
            </a:r>
            <a:r>
              <a:rPr lang="en-US" sz="1400" dirty="0" smtClean="0"/>
              <a:t>.  E.g</a:t>
            </a:r>
            <a:r>
              <a:rPr lang="en-US" sz="1400" dirty="0"/>
              <a:t>., Component A = </a:t>
            </a:r>
            <a:r>
              <a:rPr lang="en-US" sz="1400" dirty="0" err="1"/>
              <a:t>LogLevel.DEBUG</a:t>
            </a:r>
            <a:r>
              <a:rPr lang="en-US" sz="1400" dirty="0"/>
              <a:t>, Component B = LogLevel.INFO</a:t>
            </a:r>
          </a:p>
          <a:p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18273" r="21741" b="8641"/>
          <a:stretch/>
        </p:blipFill>
        <p:spPr>
          <a:xfrm>
            <a:off x="6079071" y="1253068"/>
            <a:ext cx="2861733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855CD-E570-E64D-B831-8635466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–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CF578D-22D5-0D4C-9342-A22CD0C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3410373"/>
          </a:xfrm>
        </p:spPr>
        <p:txBody>
          <a:bodyPr/>
          <a:lstStyle/>
          <a:p>
            <a:r>
              <a:rPr lang="en-US" dirty="0"/>
              <a:t>There are steps needed to set up the application so it is ready to run.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Setting up database schema.</a:t>
            </a:r>
          </a:p>
          <a:p>
            <a:pPr lvl="1"/>
            <a:r>
              <a:rPr lang="en-US" dirty="0"/>
              <a:t>Seeding some initial data (like zip code lookup data, etc.).</a:t>
            </a:r>
          </a:p>
          <a:p>
            <a:r>
              <a:rPr lang="en-US" dirty="0"/>
              <a:t>Setup scripts are part of app</a:t>
            </a:r>
            <a:r>
              <a:rPr lang="en-US" dirty="0" smtClean="0"/>
              <a:t>. Setup </a:t>
            </a:r>
            <a:r>
              <a:rPr lang="en-US" dirty="0"/>
              <a:t>scripts use environment config to setup</a:t>
            </a:r>
            <a:r>
              <a:rPr lang="en-US" dirty="0" smtClean="0"/>
              <a:t>. Include </a:t>
            </a:r>
            <a:r>
              <a:rPr lang="en-US" dirty="0"/>
              <a:t>'one time' scripts too.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 err="1" smtClean="0">
                <a:latin typeface="Andale Mono" panose="020B0509000000000004" pitchFamily="49" charset="0"/>
              </a:rPr>
              <a:t>php</a:t>
            </a:r>
            <a:r>
              <a:rPr lang="en-US" dirty="0" smtClean="0">
                <a:latin typeface="Andale Mono" panose="020B0509000000000004" pitchFamily="49" charset="0"/>
              </a:rPr>
              <a:t>   </a:t>
            </a:r>
            <a:r>
              <a:rPr lang="en-US" dirty="0">
                <a:latin typeface="Andale Mono" panose="020B0509000000000004" pitchFamily="49" charset="0"/>
              </a:rPr>
              <a:t>scripts/fix-bad-records.php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39CEBA-8765-FA4C-BDE9-19F28FDE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2CC14B-5ED3-F849-8F8C-52D01088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3"/>
          <a:stretch/>
        </p:blipFill>
        <p:spPr>
          <a:xfrm>
            <a:off x="0" y="3996265"/>
            <a:ext cx="9144000" cy="22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4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Exercise: Design Lab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372533" y="1371601"/>
            <a:ext cx="8500534" cy="4893732"/>
          </a:xfrm>
        </p:spPr>
        <p:txBody>
          <a:bodyPr/>
          <a:lstStyle/>
          <a:p>
            <a:pPr defTabSz="457146" fontAlgn="auto">
              <a:lnSpc>
                <a:spcPct val="100000"/>
              </a:lnSpc>
              <a:spcAft>
                <a:spcPts val="600"/>
              </a:spcAft>
              <a:buClrTx/>
              <a:buSzTx/>
              <a:defRPr/>
            </a:pPr>
            <a:r>
              <a:rPr lang="en-US" b="1" dirty="0">
                <a:solidFill>
                  <a:schemeClr val="accent1"/>
                </a:solidFill>
              </a:rPr>
              <a:t>Design Lab:</a:t>
            </a:r>
            <a:endParaRPr lang="en-US" dirty="0"/>
          </a:p>
          <a:p>
            <a:r>
              <a:rPr lang="en-US" dirty="0"/>
              <a:t>We are going to design a IOT (Internet of Things) service.</a:t>
            </a:r>
          </a:p>
          <a:p>
            <a:r>
              <a:rPr lang="en-US" dirty="0"/>
              <a:t>Imagine we have an IOT device – a thermostat - at home.</a:t>
            </a:r>
          </a:p>
          <a:p>
            <a:r>
              <a:rPr lang="en-US" dirty="0" smtClean="0"/>
              <a:t>The IOT device </a:t>
            </a:r>
            <a:r>
              <a:rPr lang="en-US" dirty="0"/>
              <a:t>reports temperature data to a web service.</a:t>
            </a:r>
          </a:p>
          <a:p>
            <a:r>
              <a:rPr lang="en-US" dirty="0"/>
              <a:t>We also have a web service that the user can access to see the current </a:t>
            </a:r>
            <a:r>
              <a:rPr lang="en-US" dirty="0" smtClean="0"/>
              <a:t>temperature at their home and we </a:t>
            </a:r>
            <a:r>
              <a:rPr lang="en-US" dirty="0"/>
              <a:t>keep </a:t>
            </a:r>
            <a:r>
              <a:rPr lang="en-US" dirty="0" smtClean="0"/>
              <a:t>the historical </a:t>
            </a:r>
            <a:r>
              <a:rPr lang="en-US" dirty="0"/>
              <a:t>temperature readings.</a:t>
            </a:r>
          </a:p>
          <a:p>
            <a:pPr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28" y="4927600"/>
            <a:ext cx="1168400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EE1586E-0E6B-3C40-8357-5256EE72D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7" y="3862841"/>
            <a:ext cx="6930077" cy="2158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lc="http://schemas.openxmlformats.org/drawingml/2006/lockedCanvas" xmlns="" xmlns:a16="http://schemas.microsoft.com/office/drawing/2014/main" id="{02DF8745-99A1-473E-9262-C5A9BCD8A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917" y="4931877"/>
            <a:ext cx="1170533" cy="11705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48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4074432"/>
          </a:xfrm>
        </p:spPr>
        <p:txBody>
          <a:bodyPr/>
          <a:lstStyle/>
          <a:p>
            <a:r>
              <a:rPr lang="en-US" dirty="0"/>
              <a:t>Redundancy is basically 'more than one'.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Two links between data centers.</a:t>
            </a:r>
          </a:p>
          <a:p>
            <a:pPr lvl="1"/>
            <a:r>
              <a:rPr lang="en-US" dirty="0"/>
              <a:t>Two power supplies in a computer.</a:t>
            </a:r>
          </a:p>
          <a:p>
            <a:r>
              <a:rPr lang="en-US" dirty="0"/>
              <a:t>Redundancy allows 'service continuation'. </a:t>
            </a:r>
          </a:p>
          <a:p>
            <a:pPr lvl="1"/>
            <a:r>
              <a:rPr lang="en-US" dirty="0"/>
              <a:t>If one power supply fails on a computer, the other one will keep providing power.</a:t>
            </a:r>
          </a:p>
          <a:p>
            <a:pPr lvl="1"/>
            <a:r>
              <a:rPr lang="en-US" dirty="0"/>
              <a:t>If one link fails, traffic would be re-routed through the other link.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F8E8FA1-DFCD-474F-9D1D-3C2682FA5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927475"/>
            <a:ext cx="8140700" cy="2032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5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130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19A9C0-37C3-7744-8ADE-427A7544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A331D8-7B73-9E46-BB57-6BCA458C7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37" y="1703876"/>
            <a:ext cx="4979458" cy="748242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  <a:hlinkClick r:id="rId3"/>
              </a:rPr>
              <a:t>https</a:t>
            </a:r>
            <a:r>
              <a:rPr lang="en-US" dirty="0">
                <a:solidFill>
                  <a:srgbClr val="0070C0"/>
                </a:solidFill>
                <a:hlinkClick r:id="rId3"/>
              </a:rPr>
              <a:t>://12factor.net/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CAC091-4A4D-9C45-8878-27B7BA94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8A70E6F-B559-3F49-BBE7-12F01BEC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4000" y="1317611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 smtClean="0"/>
              <a:t>The 12 Factor App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7603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97522" y="6486525"/>
            <a:ext cx="5314950" cy="365125"/>
          </a:xfrm>
        </p:spPr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702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25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D29242-DE67-B240-851D-0A68F9D6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Redundancy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B6EC8-007B-FE41-94FC-B7DA03C4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753DDEE-B51C-6143-A0D7-5DA1F74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1 </a:t>
            </a:r>
            <a:r>
              <a:rPr lang="en-US" dirty="0"/>
              <a:t>+ 1 Redundancy</a:t>
            </a:r>
          </a:p>
          <a:p>
            <a:pPr algn="ctr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N </a:t>
            </a:r>
            <a:r>
              <a:rPr lang="en-US" dirty="0"/>
              <a:t>= </a:t>
            </a:r>
            <a:r>
              <a:rPr lang="en-US" dirty="0" smtClean="0"/>
              <a:t>Redundancy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1"/>
            <a:r>
              <a:rPr lang="en-US" dirty="0"/>
              <a:t>When one component fails, the other </a:t>
            </a:r>
            <a:r>
              <a:rPr lang="en-US" dirty="0" smtClean="0"/>
              <a:t> one </a:t>
            </a:r>
            <a:r>
              <a:rPr lang="en-US" dirty="0"/>
              <a:t>takes over.</a:t>
            </a:r>
          </a:p>
          <a:p>
            <a:pPr lvl="1"/>
            <a:r>
              <a:rPr lang="en-US" dirty="0"/>
              <a:t>Could be active / active setup.</a:t>
            </a:r>
          </a:p>
          <a:p>
            <a:pPr lvl="1"/>
            <a:r>
              <a:rPr lang="en-US" dirty="0"/>
              <a:t>Switch over is automatic – usually.</a:t>
            </a:r>
          </a:p>
          <a:p>
            <a:pPr lvl="1"/>
            <a:r>
              <a:rPr lang="en-US" dirty="0"/>
              <a:t>Example: active-active power supplies </a:t>
            </a:r>
            <a:endParaRPr lang="en-US" dirty="0" smtClean="0"/>
          </a:p>
          <a:p>
            <a:pPr marL="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for </a:t>
            </a:r>
            <a:r>
              <a:rPr lang="en-US" dirty="0"/>
              <a:t>a server.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1"/>
            <a:r>
              <a:rPr lang="en-US" dirty="0" smtClean="0"/>
              <a:t>If </a:t>
            </a:r>
            <a:r>
              <a:rPr lang="en-US" dirty="0"/>
              <a:t>only one active component is needed for operation.</a:t>
            </a:r>
          </a:p>
          <a:p>
            <a:pPr lvl="1"/>
            <a:r>
              <a:rPr lang="en-US" dirty="0"/>
              <a:t>Tolerates (N-1) failures.</a:t>
            </a:r>
          </a:p>
          <a:p>
            <a:pPr lvl="1"/>
            <a:r>
              <a:rPr lang="en-US" dirty="0"/>
              <a:t>For example, if we have 3 copies of the database, it can tolerate up to 2 (3-1) databases failing.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1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F06EC8-0365-3548-9667-E7D3AA3B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88D8C2-BDC6-C040-B6AD-30C09352B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280160"/>
            <a:ext cx="4392506" cy="4074432"/>
          </a:xfrm>
        </p:spPr>
        <p:txBody>
          <a:bodyPr/>
          <a:lstStyle/>
          <a:p>
            <a:r>
              <a:rPr lang="en-US" dirty="0" smtClean="0">
                <a:solidFill>
                  <a:srgbClr val="E87722"/>
                </a:solidFill>
              </a:rPr>
              <a:t>Resiliency: </a:t>
            </a:r>
            <a:r>
              <a:rPr lang="en-US" dirty="0" smtClean="0"/>
              <a:t>Recover</a:t>
            </a:r>
            <a:r>
              <a:rPr lang="en-US" dirty="0"/>
              <a:t>, </a:t>
            </a:r>
            <a:r>
              <a:rPr lang="en-US" dirty="0" smtClean="0"/>
              <a:t>Self-Heal</a:t>
            </a:r>
            <a:r>
              <a:rPr lang="en-US" dirty="0"/>
              <a:t>.</a:t>
            </a:r>
          </a:p>
          <a:p>
            <a:r>
              <a:rPr lang="en-US" dirty="0"/>
              <a:t>For example, if an app depends on a database, what would happen if the database goes down?</a:t>
            </a:r>
          </a:p>
          <a:p>
            <a:r>
              <a:rPr lang="en-US" dirty="0"/>
              <a:t>We would like to build apps that are resilient:</a:t>
            </a:r>
          </a:p>
          <a:p>
            <a:pPr lvl="1"/>
            <a:r>
              <a:rPr lang="en-US" dirty="0"/>
              <a:t>That can withstand external service failures.</a:t>
            </a:r>
          </a:p>
          <a:p>
            <a:pPr lvl="1"/>
            <a:r>
              <a:rPr lang="en-US" dirty="0"/>
              <a:t>And gracefully deal with failures.</a:t>
            </a:r>
          </a:p>
          <a:p>
            <a:r>
              <a:rPr lang="en-US" dirty="0"/>
              <a:t>Think about apps you use on a daily basis that are resilient:</a:t>
            </a:r>
          </a:p>
          <a:p>
            <a:pPr lvl="1"/>
            <a:r>
              <a:rPr lang="en-US" dirty="0"/>
              <a:t>Facebook, Twitter,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020225-7339-EE47-AC61-4457107B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9636067-6810-634D-8233-5A491E6F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8759" r="27778" b="8609"/>
          <a:stretch/>
        </p:blipFill>
        <p:spPr>
          <a:xfrm>
            <a:off x="5046133" y="1294708"/>
            <a:ext cx="3810000" cy="50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F06EC8-0365-3548-9667-E7D3AA3B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88D8C2-BDC6-C040-B6AD-30C09352B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8486775" cy="4074432"/>
          </a:xfrm>
        </p:spPr>
        <p:txBody>
          <a:bodyPr/>
          <a:lstStyle/>
          <a:p>
            <a:r>
              <a:rPr lang="en-US" b="1" dirty="0">
                <a:solidFill>
                  <a:srgbClr val="E87722"/>
                </a:solidFill>
              </a:rPr>
              <a:t>High Availability</a:t>
            </a:r>
            <a:r>
              <a:rPr lang="en-US" dirty="0"/>
              <a:t>: Refers to a system that is durable and operates exceeding an expected performance.</a:t>
            </a:r>
          </a:p>
          <a:p>
            <a:r>
              <a:rPr lang="en-US" dirty="0"/>
              <a:t>Usually, this means uptime.</a:t>
            </a:r>
          </a:p>
          <a:p>
            <a:pPr lvl="1"/>
            <a:r>
              <a:rPr lang="en-US" dirty="0"/>
              <a:t>Expressed in percentage of uptime per year.</a:t>
            </a:r>
          </a:p>
          <a:p>
            <a:pPr lvl="1"/>
            <a:r>
              <a:rPr lang="en-US" dirty="0"/>
              <a:t>These are measured in 9s. </a:t>
            </a:r>
          </a:p>
          <a:p>
            <a:r>
              <a:rPr lang="en-US" b="1" dirty="0" smtClean="0">
                <a:solidFill>
                  <a:srgbClr val="E87722"/>
                </a:solidFill>
              </a:rPr>
              <a:t>Nines</a:t>
            </a:r>
            <a:endParaRPr lang="en-US" b="1" dirty="0">
              <a:solidFill>
                <a:srgbClr val="E87722"/>
              </a:solidFill>
            </a:endParaRPr>
          </a:p>
          <a:p>
            <a:pPr lvl="1"/>
            <a:r>
              <a:rPr lang="en-US" dirty="0"/>
              <a:t>A system that stays up 99% of the time is called 2 nines.</a:t>
            </a:r>
            <a:br>
              <a:rPr lang="en-US" dirty="0"/>
            </a:br>
            <a:r>
              <a:rPr lang="en-US" dirty="0"/>
              <a:t>This system can be down 14 minutes a day (24 hrs).</a:t>
            </a:r>
          </a:p>
          <a:p>
            <a:pPr lvl="1"/>
            <a:r>
              <a:rPr lang="en-US" dirty="0"/>
              <a:t>A 4 nine system (99.99%) can be down 8.6 seconds a day (24 hrs).</a:t>
            </a:r>
          </a:p>
          <a:p>
            <a:pPr lvl="1"/>
            <a:r>
              <a:rPr lang="en-US" dirty="0"/>
              <a:t>See next slide for more details.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020225-7339-EE47-AC61-4457107B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9636067-6810-634D-8233-5A491E6F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7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CF3CB9-03C4-6743-86F7-0A9421BB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Uptime in Nines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A5F9C9-A9F8-6B4F-ABB4-B65035FD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FF2BEEA-E4E8-AB43-B091-44AF6F36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AD5C8582-E78F-D54E-99EF-AB93F11C9D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240023"/>
              </p:ext>
            </p:extLst>
          </p:nvPr>
        </p:nvGraphicFramePr>
        <p:xfrm>
          <a:off x="511491" y="1472971"/>
          <a:ext cx="755650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4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4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77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771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0859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594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Nines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Availability 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Downtime per day</a:t>
                      </a:r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Downtime per month</a:t>
                      </a:r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Downtime per year</a:t>
                      </a:r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One nine</a:t>
                      </a:r>
                    </a:p>
                  </a:txBody>
                  <a:tcP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90%</a:t>
                      </a: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 hrs</a:t>
                      </a: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72 hrs</a:t>
                      </a: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36.5 days</a:t>
                      </a: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55813">
                        <a:alpha val="12157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Two nines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14.4</a:t>
                      </a:r>
                      <a:r>
                        <a:rPr lang="en-US" sz="1600" baseline="0" dirty="0"/>
                        <a:t> mins</a:t>
                      </a:r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7.2 hrs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3.65 days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Three nines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99.9%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1.44 mins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43.8 mins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8.76</a:t>
                      </a:r>
                      <a:r>
                        <a:rPr lang="en-US" sz="1600" baseline="0" dirty="0"/>
                        <a:t> hrs</a:t>
                      </a:r>
                      <a:endParaRPr lang="en-US" sz="1600" dirty="0"/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Four nines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99.99 %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8.66</a:t>
                      </a:r>
                      <a:r>
                        <a:rPr lang="en-US" sz="1600" baseline="0" dirty="0"/>
                        <a:t> secs</a:t>
                      </a:r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4.38 mins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52.56 mins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/>
                        <a:t>-Telco switches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600" dirty="0"/>
                        <a:t>- Storage 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Five nines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99.999%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864.3</a:t>
                      </a:r>
                      <a:r>
                        <a:rPr lang="en-US" sz="1600" baseline="0" dirty="0"/>
                        <a:t> ms</a:t>
                      </a:r>
                      <a:endParaRPr lang="en-US" sz="1600" dirty="0"/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25.9 secs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5.26 mins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High end flash arrays (HP 3PAR)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Six nines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99.9999%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86.4 ms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2.59 secs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31.5 secs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Seven</a:t>
                      </a:r>
                      <a:r>
                        <a:rPr lang="en-US" sz="1600" baseline="0" dirty="0"/>
                        <a:t> nines</a:t>
                      </a:r>
                      <a:endParaRPr lang="en-US" sz="1600" dirty="0"/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99.99999%</a:t>
                      </a:r>
                      <a:endParaRPr lang="en-US" sz="1600" dirty="0"/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8.64 ms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262.97 ms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3.15 secs</a:t>
                      </a:r>
                    </a:p>
                  </a:txBody>
                  <a:tcPr>
                    <a:solidFill>
                      <a:srgbClr val="B55813">
                        <a:alpha val="12157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Eight nines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99.999999%</a:t>
                      </a:r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0.864 ms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26.297 ms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315.569 ms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7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732BB5-D162-1741-9403-4922AE2A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224D58-27F5-344B-A02E-8AFC3AC2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4319058" cy="4023360"/>
          </a:xfrm>
        </p:spPr>
        <p:txBody>
          <a:bodyPr/>
          <a:lstStyle/>
          <a:p>
            <a:r>
              <a:rPr lang="en-US" dirty="0"/>
              <a:t>Let's say we have a database.</a:t>
            </a:r>
          </a:p>
          <a:p>
            <a:r>
              <a:rPr lang="en-US" dirty="0"/>
              <a:t>Data stored in the database is safe.</a:t>
            </a:r>
          </a:p>
          <a:p>
            <a:r>
              <a:rPr lang="en-US" dirty="0"/>
              <a:t>But if the database is down, we can't access the data!</a:t>
            </a:r>
          </a:p>
          <a:p>
            <a:pPr lvl="1"/>
            <a:r>
              <a:rPr lang="en-US" dirty="0"/>
              <a:t>Not highly available.</a:t>
            </a:r>
          </a:p>
          <a:p>
            <a:pPr lvl="1"/>
            <a:endParaRPr lang="en-US" dirty="0"/>
          </a:p>
          <a:p>
            <a:r>
              <a:rPr lang="en-US" dirty="0" smtClean="0"/>
              <a:t>Example: Bank </a:t>
            </a:r>
            <a:r>
              <a:rPr lang="en-US" dirty="0"/>
              <a:t>ATM</a:t>
            </a:r>
          </a:p>
          <a:p>
            <a:pPr lvl="1"/>
            <a:r>
              <a:rPr lang="en-US" dirty="0"/>
              <a:t>If the ATM is down, you can't access your account.</a:t>
            </a:r>
          </a:p>
          <a:p>
            <a:pPr lvl="1"/>
            <a:r>
              <a:rPr lang="en-US" dirty="0"/>
              <a:t>Even though your money is safe in the account.</a:t>
            </a:r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8AB6E24-E45E-2E40-85FF-E8D80221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7586156-4F92-D347-ABA7-A37F988A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638" y="1176867"/>
            <a:ext cx="3590682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PTUM STANDARD 2017" val="4vWbWCwr"/>
  <p:tag name="ARTICULATE_DESIGN_ID_TEKSYSTEMS_2012" val="tv4L4C3D"/>
  <p:tag name="ARTICULATE_PROJECT_OPEN" val="0"/>
  <p:tag name="ARTICULATE_SLIDE_COUNT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ptum Standard 2017">
  <a:themeElements>
    <a:clrScheme name="Custo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F2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6366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="" xmlns:thm15="http://schemas.microsoft.com/office/thememl/2012/main" name="Optum Template Standard - 2017 - 07.17.17.potx" id="{C39B315F-E85D-43A3-9328-CD1941EC451E}" vid="{41A285A3-CDD9-43C3-A1DE-8F1659166C2A}"/>
    </a:ext>
  </a:extLst>
</a:theme>
</file>

<file path=ppt/theme/theme2.xml><?xml version="1.0" encoding="utf-8"?>
<a:theme xmlns:a="http://schemas.openxmlformats.org/drawingml/2006/main" name="TEKsystems_2012">
  <a:themeElements>
    <a:clrScheme name="TEK2012">
      <a:dk1>
        <a:srgbClr val="000000"/>
      </a:dk1>
      <a:lt1>
        <a:srgbClr val="FFFFFF"/>
      </a:lt1>
      <a:dk2>
        <a:srgbClr val="021A32"/>
      </a:dk2>
      <a:lt2>
        <a:srgbClr val="E8EAEB"/>
      </a:lt2>
      <a:accent1>
        <a:srgbClr val="007698"/>
      </a:accent1>
      <a:accent2>
        <a:srgbClr val="0095D3"/>
      </a:accent2>
      <a:accent3>
        <a:srgbClr val="666666"/>
      </a:accent3>
      <a:accent4>
        <a:srgbClr val="CCCCCC"/>
      </a:accent4>
      <a:accent5>
        <a:srgbClr val="8DC63F"/>
      </a:accent5>
      <a:accent6>
        <a:srgbClr val="F8971D"/>
      </a:accent6>
      <a:hlink>
        <a:srgbClr val="0095D3"/>
      </a:hlink>
      <a:folHlink>
        <a:srgbClr val="9999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016259E5869646A4BD8B7D867C8A8B" ma:contentTypeVersion="" ma:contentTypeDescription="Create a new document." ma:contentTypeScope="" ma:versionID="338f88a2fcd537546f99bb54043719d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384c6cc0088fcedbaf6edaf557d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513D05-07E8-43E4-A117-587A8D1AF8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061008-FA8B-4812-893A-2C97FA3871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93C13E-E258-41A0-BBD1-F980043E5914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4923</TotalTime>
  <Words>5524</Words>
  <Application>Microsoft Office PowerPoint</Application>
  <PresentationFormat>On-screen Show (4:3)</PresentationFormat>
  <Paragraphs>811</Paragraphs>
  <Slides>43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Optum Standard 2017</vt:lpstr>
      <vt:lpstr>TEKsystems_2012</vt:lpstr>
      <vt:lpstr>Reliability, Resiliency and High Availability</vt:lpstr>
      <vt:lpstr>Module Objectives</vt:lpstr>
      <vt:lpstr>Building Resilient Applications</vt:lpstr>
      <vt:lpstr>Redundancy</vt:lpstr>
      <vt:lpstr>Examples of Redundancy</vt:lpstr>
      <vt:lpstr>Resiliency</vt:lpstr>
      <vt:lpstr>High Availability</vt:lpstr>
      <vt:lpstr>Measuring Uptime in Nines</vt:lpstr>
      <vt:lpstr>High Availability</vt:lpstr>
      <vt:lpstr>Group Exercise: Analyzing an Application for Resiliency</vt:lpstr>
      <vt:lpstr>The Twelve-Factor Methodology</vt:lpstr>
      <vt:lpstr>Challenges in Building and Deploying Software as a Service Applications (SaaS)</vt:lpstr>
      <vt:lpstr>Twelve-Factor App </vt:lpstr>
      <vt:lpstr>Twelve-Factors</vt:lpstr>
      <vt:lpstr>1 – Codebase</vt:lpstr>
      <vt:lpstr>1 – Codebase – Best Practices (git)</vt:lpstr>
      <vt:lpstr>1 – Codebase – Best Practices (Cont.)</vt:lpstr>
      <vt:lpstr>2 – Dependencies</vt:lpstr>
      <vt:lpstr>2 – Dependencies (Cont.)</vt:lpstr>
      <vt:lpstr>3 – Config</vt:lpstr>
      <vt:lpstr>3 – Config (Cont.)</vt:lpstr>
      <vt:lpstr>3 – Config (Cont.)</vt:lpstr>
      <vt:lpstr>4 – Backing Services </vt:lpstr>
      <vt:lpstr>4 – Backing Service Usage</vt:lpstr>
      <vt:lpstr>5 – Build, Release, Run</vt:lpstr>
      <vt:lpstr>5 – Build, Release, Run (Cont.)</vt:lpstr>
      <vt:lpstr>6 – Processes (Run time)</vt:lpstr>
      <vt:lpstr>6 – Processes (Run time) (Cont.)</vt:lpstr>
      <vt:lpstr>7 – Port Binding</vt:lpstr>
      <vt:lpstr>8 – Concurrency</vt:lpstr>
      <vt:lpstr>8 – Concurrency (Cont.)</vt:lpstr>
      <vt:lpstr>9 – Disposability</vt:lpstr>
      <vt:lpstr>10 – Dev/Prod Parity</vt:lpstr>
      <vt:lpstr>10 – Dev/Prod Parity (Cont.)</vt:lpstr>
      <vt:lpstr>10 – Dev/Prod Parity (Cont.)</vt:lpstr>
      <vt:lpstr>11 – Logs</vt:lpstr>
      <vt:lpstr>11 – Logs (Cont.)</vt:lpstr>
      <vt:lpstr>12 – Admin</vt:lpstr>
      <vt:lpstr>Group Exercise: Design Lab </vt:lpstr>
      <vt:lpstr>Appendix</vt:lpstr>
      <vt:lpstr>Further Readings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Winterton, Jena</cp:lastModifiedBy>
  <cp:revision>531</cp:revision>
  <dcterms:created xsi:type="dcterms:W3CDTF">2017-05-18T19:46:44Z</dcterms:created>
  <dcterms:modified xsi:type="dcterms:W3CDTF">2018-07-09T13:12:24Z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0x01010098016259E5869646A4BD8B7D867C8A8B</vt:lpwstr>
  </property>
  <property fmtid="{D5CDD505-2E9C-101B-9397-08002B2CF9AE}" pid="3" name="ArticulateGUID">
    <vt:lpwstr>EE8797A5-1000-479E-835A-123914F63E38</vt:lpwstr>
  </property>
  <property fmtid="{D5CDD505-2E9C-101B-9397-08002B2CF9AE}" pid="4" name="ArticulatePath">
    <vt:lpwstr>Optum Template Standard 2017</vt:lpwstr>
  </property>
</Properties>
</file>